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6" r:id="rId2"/>
    <p:sldId id="335" r:id="rId3"/>
    <p:sldId id="343" r:id="rId4"/>
    <p:sldId id="336" r:id="rId5"/>
    <p:sldId id="337" r:id="rId6"/>
    <p:sldId id="338" r:id="rId7"/>
    <p:sldId id="339" r:id="rId8"/>
    <p:sldId id="340" r:id="rId9"/>
    <p:sldId id="342" r:id="rId10"/>
    <p:sldId id="34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i6RlcI62MaNO1x7weyVNQ==" hashData="bmAz4XT1OshgqVvVl9wMv4iBTNEIFnQiLvAvmob82G/px9LxLcuwgDiDUh2jtnohVWF3En69FFtzVJvBeVHYp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1B539-7F34-4BB7-B1C8-7BD8354D610F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D8027-8D28-453D-AA89-43E1246B0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276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DFD01-4E93-48C5-AD1A-6C0607949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BF15AE-1C20-4E6B-8D32-9DB282FFB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C1A8B-8C43-4B80-9BC2-240C0F46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6EA4-7393-4515-9D44-9E71B478E59E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8D11E-B148-4EA7-844E-37F5B0B00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B56C0-FE4D-4364-8DAD-2BD82933D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6F4E-D0F7-4384-BC85-BEDC94558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44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C55C8-56BF-4D6F-AC8B-67CEE6682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F1CBA-4C50-4AFC-9889-548C812E9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D2A15-897C-4D02-AFD2-5888E2E9D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6EA4-7393-4515-9D44-9E71B478E59E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A398F-740A-46D4-9BC8-8D3BF48E9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5E0B3-A122-47B1-94BB-2F11B809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6F4E-D0F7-4384-BC85-BEDC94558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52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A25CF8-EA3D-44F3-9BD6-12A112CBA8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F1B705-60FD-4543-AE3A-3BB4AF615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67508-53D0-4922-98B0-6C89FA781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6EA4-7393-4515-9D44-9E71B478E59E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4806F-2E8D-4EF5-BD72-6C0BBD472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127C5-C950-48D1-B61B-D05C0629B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6F4E-D0F7-4384-BC85-BEDC94558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991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08886-3FD1-441E-AC7B-C1E0053F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BB123-6308-4119-ACCA-7C0EB4BBB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2DA69-CA77-4E1F-B6A6-89E37E313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6EA4-7393-4515-9D44-9E71B478E59E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EC6AD-1C0B-4B93-8F08-0AA323678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606DF-7AF0-42C1-B737-90ED17862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6F4E-D0F7-4384-BC85-BEDC94558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35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721D8-F6DF-4828-82F9-5BB5E434D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67F78-5D2A-45D8-A96A-003F92B79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FDA66-039A-4961-A070-74A35E137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6EA4-7393-4515-9D44-9E71B478E59E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E7E5D-32F7-4E35-B24A-77FF292D4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2D2D5-2BDB-408C-8679-8769E666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6F4E-D0F7-4384-BC85-BEDC94558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4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DF149-127E-4E40-998C-3EA7A56E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36696-2873-4465-8BE1-DBDA2D26A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94EFC-325C-4E8F-A409-9F2004AEA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A75DB-EAE2-4D34-8CDF-A84684CE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6EA4-7393-4515-9D44-9E71B478E59E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4C05D-14A9-4708-A62B-3BE413BC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2A1B5F-BB54-41BD-A927-A4D71693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6F4E-D0F7-4384-BC85-BEDC94558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75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F10B3-BE4A-43B3-BCB1-875A68081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27252-A720-4CCC-B03C-77B57BA69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F2CC7E-B3EC-4E9E-994E-9E3DF7C00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1F3A98-F160-4398-91C7-404E1C1DB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88704A-DE73-43CC-B65D-07F0C7DB60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CDDD1C-9A07-4C11-8290-D8C8EDFA9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6EA4-7393-4515-9D44-9E71B478E59E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078668-707C-4D12-AFA5-D4B3A1F98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3249A7-1C97-4A65-BAE9-6498C482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6F4E-D0F7-4384-BC85-BEDC94558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02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A0913-D0B2-4B7B-B69D-BC7E516A4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5F4CAD-278F-4F19-B75F-8ECC1703B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6EA4-7393-4515-9D44-9E71B478E59E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606D8-CE1A-48A6-A5DA-7DBDE6857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431EB-A469-406F-BE16-CFE57339B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6F4E-D0F7-4384-BC85-BEDC94558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0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1361E-70FA-408C-881E-77651FEB3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6EA4-7393-4515-9D44-9E71B478E59E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7D1DA7-6BCA-4719-A903-A7B02B7C9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8ED5C-4249-44F2-8AA9-6CB739B69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6F4E-D0F7-4384-BC85-BEDC94558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43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39B4C-F4A2-4395-8757-B1E594971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ECCE3-54DA-447A-B2A2-FB105C601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EB0885-D2FB-49A1-A2F6-BF52235D9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1C779-4E8A-4C56-8736-4A49E79BC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6EA4-7393-4515-9D44-9E71B478E59E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A6110-D469-49F3-BB04-8379D21CD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9CA2A0-C84A-49EB-B29F-F5A4CD10D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6F4E-D0F7-4384-BC85-BEDC94558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521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3588-94BE-4754-BF4F-05EB4B8BC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2CE4E1-3F2D-43CA-815D-1665205A14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2CD77-7760-4F52-9268-DF0231AA8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87C8A-E8AB-47E0-93E8-5F40D19F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6EA4-7393-4515-9D44-9E71B478E59E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27BD2-102C-4FAC-B993-7C2C3000C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0C9F64-1818-4A24-927A-B8488E878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6F4E-D0F7-4384-BC85-BEDC94558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54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82FCEF-0BA2-484F-B71F-5B5FFDD6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8D720-4177-4C63-B19B-8E821A60F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6C47B-F623-4F7D-9D5E-0A8172EB2B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E6EA4-7393-4515-9D44-9E71B478E59E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60E8D-0E33-46EC-B80C-D1F1F0488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B5025-6E9B-48B9-B368-B1AB9A17FD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76F4E-D0F7-4384-BC85-BEDC94558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08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ips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mailto:info@icips.or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 Image.png">
            <a:extLst>
              <a:ext uri="{FF2B5EF4-FFF2-40B4-BE49-F238E27FC236}">
                <a16:creationId xmlns:a16="http://schemas.microsoft.com/office/drawing/2014/main" id="{1E195D96-90A3-4DD6-9B77-6FEFD3C60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542" y="1"/>
            <a:ext cx="3702457" cy="4552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2162C4-C473-4031-8280-7028EC7A9432}"/>
              </a:ext>
            </a:extLst>
          </p:cNvPr>
          <p:cNvSpPr txBox="1"/>
          <p:nvPr/>
        </p:nvSpPr>
        <p:spPr>
          <a:xfrm>
            <a:off x="6210299" y="5703858"/>
            <a:ext cx="581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000" b="1" dirty="0"/>
          </a:p>
          <a:p>
            <a:pPr algn="ctr"/>
            <a:r>
              <a:rPr lang="en-GB" sz="2000" dirty="0">
                <a:latin typeface="Museo 300 Regular"/>
              </a:rPr>
              <a:t>Membership via portfolio</a:t>
            </a:r>
            <a:endParaRPr lang="en-GB" sz="2000" b="1" dirty="0"/>
          </a:p>
        </p:txBody>
      </p:sp>
      <p:pic>
        <p:nvPicPr>
          <p:cNvPr id="7" name="Picture 6" descr="logo.png">
            <a:extLst>
              <a:ext uri="{FF2B5EF4-FFF2-40B4-BE49-F238E27FC236}">
                <a16:creationId xmlns:a16="http://schemas.microsoft.com/office/drawing/2014/main" id="{DB36E9C3-68C6-4A77-8CCE-D6CBB1D287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055" y="851238"/>
            <a:ext cx="2047928" cy="7996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764AA1-BCD6-48AC-824B-FDA106C12590}"/>
              </a:ext>
            </a:extLst>
          </p:cNvPr>
          <p:cNvSpPr txBox="1"/>
          <p:nvPr/>
        </p:nvSpPr>
        <p:spPr>
          <a:xfrm>
            <a:off x="6524625" y="1880085"/>
            <a:ext cx="27679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/>
              <a:t>The Institute for Continuous Improvement in Public Services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2DF968-41FE-4850-9A88-EAC8735CB547}"/>
              </a:ext>
            </a:extLst>
          </p:cNvPr>
          <p:cNvSpPr txBox="1"/>
          <p:nvPr/>
        </p:nvSpPr>
        <p:spPr>
          <a:xfrm>
            <a:off x="5905501" y="105360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7" name="Block Arc 36">
            <a:extLst>
              <a:ext uri="{FF2B5EF4-FFF2-40B4-BE49-F238E27FC236}">
                <a16:creationId xmlns:a16="http://schemas.microsoft.com/office/drawing/2014/main" id="{BF207AF0-BB81-42AB-9886-808764AD57A3}"/>
              </a:ext>
            </a:extLst>
          </p:cNvPr>
          <p:cNvSpPr/>
          <p:nvPr/>
        </p:nvSpPr>
        <p:spPr>
          <a:xfrm flipH="1">
            <a:off x="5686429" y="231811"/>
            <a:ext cx="380998" cy="247817"/>
          </a:xfrm>
          <a:prstGeom prst="blockArc">
            <a:avLst>
              <a:gd name="adj1" fmla="val 10800000"/>
              <a:gd name="adj2" fmla="val 6346799"/>
              <a:gd name="adj3" fmla="val 2529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E71DE00-F42A-4D22-80DD-9F9CE4E7DC2D}"/>
              </a:ext>
            </a:extLst>
          </p:cNvPr>
          <p:cNvSpPr txBox="1"/>
          <p:nvPr/>
        </p:nvSpPr>
        <p:spPr>
          <a:xfrm>
            <a:off x="5905501" y="968616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9" name="Block Arc 38">
            <a:extLst>
              <a:ext uri="{FF2B5EF4-FFF2-40B4-BE49-F238E27FC236}">
                <a16:creationId xmlns:a16="http://schemas.microsoft.com/office/drawing/2014/main" id="{49FE4618-B2E0-4FB2-85CB-58BD402932B9}"/>
              </a:ext>
            </a:extLst>
          </p:cNvPr>
          <p:cNvSpPr/>
          <p:nvPr/>
        </p:nvSpPr>
        <p:spPr>
          <a:xfrm flipH="1">
            <a:off x="5686429" y="1050961"/>
            <a:ext cx="380998" cy="247817"/>
          </a:xfrm>
          <a:prstGeom prst="blockArc">
            <a:avLst>
              <a:gd name="adj1" fmla="val 10800000"/>
              <a:gd name="adj2" fmla="val 6346799"/>
              <a:gd name="adj3" fmla="val 2529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38BD3E-8D17-4E4C-8232-F7939AD4AD7E}"/>
              </a:ext>
            </a:extLst>
          </p:cNvPr>
          <p:cNvSpPr txBox="1"/>
          <p:nvPr/>
        </p:nvSpPr>
        <p:spPr>
          <a:xfrm>
            <a:off x="5905501" y="1673831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1" name="Block Arc 40">
            <a:extLst>
              <a:ext uri="{FF2B5EF4-FFF2-40B4-BE49-F238E27FC236}">
                <a16:creationId xmlns:a16="http://schemas.microsoft.com/office/drawing/2014/main" id="{5190A568-1C4C-4EC3-A5A4-80118F7D7FAD}"/>
              </a:ext>
            </a:extLst>
          </p:cNvPr>
          <p:cNvSpPr/>
          <p:nvPr/>
        </p:nvSpPr>
        <p:spPr>
          <a:xfrm flipH="1">
            <a:off x="5686429" y="1756176"/>
            <a:ext cx="380998" cy="247817"/>
          </a:xfrm>
          <a:prstGeom prst="blockArc">
            <a:avLst>
              <a:gd name="adj1" fmla="val 10800000"/>
              <a:gd name="adj2" fmla="val 6346799"/>
              <a:gd name="adj3" fmla="val 2529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444CA5-7FDF-4ED6-BE68-094D9276DF84}"/>
              </a:ext>
            </a:extLst>
          </p:cNvPr>
          <p:cNvSpPr txBox="1"/>
          <p:nvPr/>
        </p:nvSpPr>
        <p:spPr>
          <a:xfrm>
            <a:off x="5905501" y="2561330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3" name="Block Arc 42">
            <a:extLst>
              <a:ext uri="{FF2B5EF4-FFF2-40B4-BE49-F238E27FC236}">
                <a16:creationId xmlns:a16="http://schemas.microsoft.com/office/drawing/2014/main" id="{0C2E82A3-FBA1-4AF2-A454-1C2B277C093B}"/>
              </a:ext>
            </a:extLst>
          </p:cNvPr>
          <p:cNvSpPr/>
          <p:nvPr/>
        </p:nvSpPr>
        <p:spPr>
          <a:xfrm flipH="1">
            <a:off x="5686429" y="2643675"/>
            <a:ext cx="380998" cy="247817"/>
          </a:xfrm>
          <a:prstGeom prst="blockArc">
            <a:avLst>
              <a:gd name="adj1" fmla="val 10800000"/>
              <a:gd name="adj2" fmla="val 6346799"/>
              <a:gd name="adj3" fmla="val 2529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86DB70-2B71-41D8-9345-E8AB3E911D2D}"/>
              </a:ext>
            </a:extLst>
          </p:cNvPr>
          <p:cNvSpPr txBox="1"/>
          <p:nvPr/>
        </p:nvSpPr>
        <p:spPr>
          <a:xfrm>
            <a:off x="5905501" y="3321293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5" name="Block Arc 44">
            <a:extLst>
              <a:ext uri="{FF2B5EF4-FFF2-40B4-BE49-F238E27FC236}">
                <a16:creationId xmlns:a16="http://schemas.microsoft.com/office/drawing/2014/main" id="{231FF286-B329-449F-9CC1-F194AFB547D8}"/>
              </a:ext>
            </a:extLst>
          </p:cNvPr>
          <p:cNvSpPr/>
          <p:nvPr/>
        </p:nvSpPr>
        <p:spPr>
          <a:xfrm flipH="1">
            <a:off x="5686429" y="3403638"/>
            <a:ext cx="380998" cy="247817"/>
          </a:xfrm>
          <a:prstGeom prst="blockArc">
            <a:avLst>
              <a:gd name="adj1" fmla="val 10800000"/>
              <a:gd name="adj2" fmla="val 6346799"/>
              <a:gd name="adj3" fmla="val 2529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91FF2EB-FEF3-49ED-8A7A-4E5958994140}"/>
              </a:ext>
            </a:extLst>
          </p:cNvPr>
          <p:cNvSpPr txBox="1"/>
          <p:nvPr/>
        </p:nvSpPr>
        <p:spPr>
          <a:xfrm>
            <a:off x="5905501" y="4102101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7" name="Block Arc 46">
            <a:extLst>
              <a:ext uri="{FF2B5EF4-FFF2-40B4-BE49-F238E27FC236}">
                <a16:creationId xmlns:a16="http://schemas.microsoft.com/office/drawing/2014/main" id="{B098290D-5CE4-423E-BE2A-9B4914273570}"/>
              </a:ext>
            </a:extLst>
          </p:cNvPr>
          <p:cNvSpPr/>
          <p:nvPr/>
        </p:nvSpPr>
        <p:spPr>
          <a:xfrm flipH="1">
            <a:off x="5686429" y="4184446"/>
            <a:ext cx="380998" cy="247817"/>
          </a:xfrm>
          <a:prstGeom prst="blockArc">
            <a:avLst>
              <a:gd name="adj1" fmla="val 10800000"/>
              <a:gd name="adj2" fmla="val 6346799"/>
              <a:gd name="adj3" fmla="val 2529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F8AFCB6-5854-4622-8F66-2F3629ADED83}"/>
              </a:ext>
            </a:extLst>
          </p:cNvPr>
          <p:cNvSpPr txBox="1"/>
          <p:nvPr/>
        </p:nvSpPr>
        <p:spPr>
          <a:xfrm>
            <a:off x="5905501" y="4854008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9" name="Block Arc 48">
            <a:extLst>
              <a:ext uri="{FF2B5EF4-FFF2-40B4-BE49-F238E27FC236}">
                <a16:creationId xmlns:a16="http://schemas.microsoft.com/office/drawing/2014/main" id="{F12B863B-4373-4B8C-A025-1CD8E9B688F5}"/>
              </a:ext>
            </a:extLst>
          </p:cNvPr>
          <p:cNvSpPr/>
          <p:nvPr/>
        </p:nvSpPr>
        <p:spPr>
          <a:xfrm flipH="1">
            <a:off x="5686429" y="4936353"/>
            <a:ext cx="380998" cy="247817"/>
          </a:xfrm>
          <a:prstGeom prst="blockArc">
            <a:avLst>
              <a:gd name="adj1" fmla="val 10800000"/>
              <a:gd name="adj2" fmla="val 6346799"/>
              <a:gd name="adj3" fmla="val 2529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C329263-0BD4-4D14-A7AE-5A8BE79F0334}"/>
              </a:ext>
            </a:extLst>
          </p:cNvPr>
          <p:cNvSpPr txBox="1"/>
          <p:nvPr/>
        </p:nvSpPr>
        <p:spPr>
          <a:xfrm>
            <a:off x="5953127" y="5564352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74E15628-B925-429C-A306-CC46217783AD}"/>
              </a:ext>
            </a:extLst>
          </p:cNvPr>
          <p:cNvSpPr/>
          <p:nvPr/>
        </p:nvSpPr>
        <p:spPr>
          <a:xfrm flipH="1">
            <a:off x="5734055" y="5646697"/>
            <a:ext cx="380998" cy="247817"/>
          </a:xfrm>
          <a:prstGeom prst="blockArc">
            <a:avLst>
              <a:gd name="adj1" fmla="val 10800000"/>
              <a:gd name="adj2" fmla="val 6346799"/>
              <a:gd name="adj3" fmla="val 2529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FEA919E-3EB2-4E9B-9B4C-0F77279F34A0}"/>
              </a:ext>
            </a:extLst>
          </p:cNvPr>
          <p:cNvSpPr txBox="1"/>
          <p:nvPr/>
        </p:nvSpPr>
        <p:spPr>
          <a:xfrm>
            <a:off x="5953127" y="6329399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07D30933-9121-40B9-8BF4-6E3B4A019A4B}"/>
              </a:ext>
            </a:extLst>
          </p:cNvPr>
          <p:cNvSpPr/>
          <p:nvPr/>
        </p:nvSpPr>
        <p:spPr>
          <a:xfrm flipH="1">
            <a:off x="5734055" y="6411744"/>
            <a:ext cx="380998" cy="247817"/>
          </a:xfrm>
          <a:prstGeom prst="blockArc">
            <a:avLst>
              <a:gd name="adj1" fmla="val 10800000"/>
              <a:gd name="adj2" fmla="val 6346799"/>
              <a:gd name="adj3" fmla="val 2529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4" name="Picture 2" descr="Icon">
            <a:extLst>
              <a:ext uri="{FF2B5EF4-FFF2-40B4-BE49-F238E27FC236}">
                <a16:creationId xmlns:a16="http://schemas.microsoft.com/office/drawing/2014/main" id="{53DC017D-4D65-48B7-BDBF-1CC880902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858" y="3490931"/>
            <a:ext cx="2700369" cy="177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572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A2DF968-41FE-4850-9A88-EAC8735CB547}"/>
              </a:ext>
            </a:extLst>
          </p:cNvPr>
          <p:cNvSpPr txBox="1"/>
          <p:nvPr/>
        </p:nvSpPr>
        <p:spPr>
          <a:xfrm>
            <a:off x="5905501" y="105360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7" name="Block Arc 36">
            <a:extLst>
              <a:ext uri="{FF2B5EF4-FFF2-40B4-BE49-F238E27FC236}">
                <a16:creationId xmlns:a16="http://schemas.microsoft.com/office/drawing/2014/main" id="{BF207AF0-BB81-42AB-9886-808764AD57A3}"/>
              </a:ext>
            </a:extLst>
          </p:cNvPr>
          <p:cNvSpPr/>
          <p:nvPr/>
        </p:nvSpPr>
        <p:spPr>
          <a:xfrm rot="5400000" flipH="1">
            <a:off x="6143626" y="174984"/>
            <a:ext cx="380998" cy="247817"/>
          </a:xfrm>
          <a:prstGeom prst="blockArc">
            <a:avLst>
              <a:gd name="adj1" fmla="val 10800000"/>
              <a:gd name="adj2" fmla="val 6346799"/>
              <a:gd name="adj3" fmla="val 2529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E71DE00-F42A-4D22-80DD-9F9CE4E7DC2D}"/>
              </a:ext>
            </a:extLst>
          </p:cNvPr>
          <p:cNvSpPr txBox="1"/>
          <p:nvPr/>
        </p:nvSpPr>
        <p:spPr>
          <a:xfrm>
            <a:off x="5905501" y="968616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9" name="Block Arc 38">
            <a:extLst>
              <a:ext uri="{FF2B5EF4-FFF2-40B4-BE49-F238E27FC236}">
                <a16:creationId xmlns:a16="http://schemas.microsoft.com/office/drawing/2014/main" id="{49FE4618-B2E0-4FB2-85CB-58BD402932B9}"/>
              </a:ext>
            </a:extLst>
          </p:cNvPr>
          <p:cNvSpPr/>
          <p:nvPr/>
        </p:nvSpPr>
        <p:spPr>
          <a:xfrm rot="5400000" flipH="1">
            <a:off x="6143626" y="994134"/>
            <a:ext cx="380998" cy="247817"/>
          </a:xfrm>
          <a:prstGeom prst="blockArc">
            <a:avLst>
              <a:gd name="adj1" fmla="val 10800000"/>
              <a:gd name="adj2" fmla="val 6346799"/>
              <a:gd name="adj3" fmla="val 2529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38BD3E-8D17-4E4C-8232-F7939AD4AD7E}"/>
              </a:ext>
            </a:extLst>
          </p:cNvPr>
          <p:cNvSpPr txBox="1"/>
          <p:nvPr/>
        </p:nvSpPr>
        <p:spPr>
          <a:xfrm>
            <a:off x="5905501" y="1673831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1" name="Block Arc 40">
            <a:extLst>
              <a:ext uri="{FF2B5EF4-FFF2-40B4-BE49-F238E27FC236}">
                <a16:creationId xmlns:a16="http://schemas.microsoft.com/office/drawing/2014/main" id="{5190A568-1C4C-4EC3-A5A4-80118F7D7FAD}"/>
              </a:ext>
            </a:extLst>
          </p:cNvPr>
          <p:cNvSpPr/>
          <p:nvPr/>
        </p:nvSpPr>
        <p:spPr>
          <a:xfrm rot="5400000" flipH="1">
            <a:off x="6147248" y="1735403"/>
            <a:ext cx="380998" cy="247817"/>
          </a:xfrm>
          <a:prstGeom prst="blockArc">
            <a:avLst>
              <a:gd name="adj1" fmla="val 10800000"/>
              <a:gd name="adj2" fmla="val 6346799"/>
              <a:gd name="adj3" fmla="val 2529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444CA5-7FDF-4ED6-BE68-094D9276DF84}"/>
              </a:ext>
            </a:extLst>
          </p:cNvPr>
          <p:cNvSpPr txBox="1"/>
          <p:nvPr/>
        </p:nvSpPr>
        <p:spPr>
          <a:xfrm>
            <a:off x="5905501" y="2561330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3" name="Block Arc 42">
            <a:extLst>
              <a:ext uri="{FF2B5EF4-FFF2-40B4-BE49-F238E27FC236}">
                <a16:creationId xmlns:a16="http://schemas.microsoft.com/office/drawing/2014/main" id="{0C2E82A3-FBA1-4AF2-A454-1C2B277C093B}"/>
              </a:ext>
            </a:extLst>
          </p:cNvPr>
          <p:cNvSpPr/>
          <p:nvPr/>
        </p:nvSpPr>
        <p:spPr>
          <a:xfrm rot="5400000" flipH="1">
            <a:off x="6143626" y="2586848"/>
            <a:ext cx="380998" cy="247817"/>
          </a:xfrm>
          <a:prstGeom prst="blockArc">
            <a:avLst>
              <a:gd name="adj1" fmla="val 10800000"/>
              <a:gd name="adj2" fmla="val 6346799"/>
              <a:gd name="adj3" fmla="val 2529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86DB70-2B71-41D8-9345-E8AB3E911D2D}"/>
              </a:ext>
            </a:extLst>
          </p:cNvPr>
          <p:cNvSpPr txBox="1"/>
          <p:nvPr/>
        </p:nvSpPr>
        <p:spPr>
          <a:xfrm>
            <a:off x="5905501" y="3321293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5" name="Block Arc 44">
            <a:extLst>
              <a:ext uri="{FF2B5EF4-FFF2-40B4-BE49-F238E27FC236}">
                <a16:creationId xmlns:a16="http://schemas.microsoft.com/office/drawing/2014/main" id="{231FF286-B329-449F-9CC1-F194AFB547D8}"/>
              </a:ext>
            </a:extLst>
          </p:cNvPr>
          <p:cNvSpPr/>
          <p:nvPr/>
        </p:nvSpPr>
        <p:spPr>
          <a:xfrm rot="5400000" flipH="1">
            <a:off x="6147248" y="3382865"/>
            <a:ext cx="380998" cy="247817"/>
          </a:xfrm>
          <a:prstGeom prst="blockArc">
            <a:avLst>
              <a:gd name="adj1" fmla="val 10800000"/>
              <a:gd name="adj2" fmla="val 6346799"/>
              <a:gd name="adj3" fmla="val 2529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91FF2EB-FEF3-49ED-8A7A-4E5958994140}"/>
              </a:ext>
            </a:extLst>
          </p:cNvPr>
          <p:cNvSpPr txBox="1"/>
          <p:nvPr/>
        </p:nvSpPr>
        <p:spPr>
          <a:xfrm>
            <a:off x="5905501" y="4102101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7" name="Block Arc 46">
            <a:extLst>
              <a:ext uri="{FF2B5EF4-FFF2-40B4-BE49-F238E27FC236}">
                <a16:creationId xmlns:a16="http://schemas.microsoft.com/office/drawing/2014/main" id="{B098290D-5CE4-423E-BE2A-9B4914273570}"/>
              </a:ext>
            </a:extLst>
          </p:cNvPr>
          <p:cNvSpPr/>
          <p:nvPr/>
        </p:nvSpPr>
        <p:spPr>
          <a:xfrm rot="5400000" flipH="1">
            <a:off x="6143626" y="4127619"/>
            <a:ext cx="380998" cy="247817"/>
          </a:xfrm>
          <a:prstGeom prst="blockArc">
            <a:avLst>
              <a:gd name="adj1" fmla="val 10800000"/>
              <a:gd name="adj2" fmla="val 6346799"/>
              <a:gd name="adj3" fmla="val 2529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F8AFCB6-5854-4622-8F66-2F3629ADED83}"/>
              </a:ext>
            </a:extLst>
          </p:cNvPr>
          <p:cNvSpPr txBox="1"/>
          <p:nvPr/>
        </p:nvSpPr>
        <p:spPr>
          <a:xfrm>
            <a:off x="5905501" y="4854008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9" name="Block Arc 48">
            <a:extLst>
              <a:ext uri="{FF2B5EF4-FFF2-40B4-BE49-F238E27FC236}">
                <a16:creationId xmlns:a16="http://schemas.microsoft.com/office/drawing/2014/main" id="{F12B863B-4373-4B8C-A025-1CD8E9B688F5}"/>
              </a:ext>
            </a:extLst>
          </p:cNvPr>
          <p:cNvSpPr/>
          <p:nvPr/>
        </p:nvSpPr>
        <p:spPr>
          <a:xfrm rot="5400000" flipH="1">
            <a:off x="6147248" y="4915580"/>
            <a:ext cx="380998" cy="247817"/>
          </a:xfrm>
          <a:prstGeom prst="blockArc">
            <a:avLst>
              <a:gd name="adj1" fmla="val 10800000"/>
              <a:gd name="adj2" fmla="val 6346799"/>
              <a:gd name="adj3" fmla="val 2529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C329263-0BD4-4D14-A7AE-5A8BE79F0334}"/>
              </a:ext>
            </a:extLst>
          </p:cNvPr>
          <p:cNvSpPr txBox="1"/>
          <p:nvPr/>
        </p:nvSpPr>
        <p:spPr>
          <a:xfrm>
            <a:off x="5953127" y="5564352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74E15628-B925-429C-A306-CC46217783AD}"/>
              </a:ext>
            </a:extLst>
          </p:cNvPr>
          <p:cNvSpPr/>
          <p:nvPr/>
        </p:nvSpPr>
        <p:spPr>
          <a:xfrm rot="5400000" flipH="1">
            <a:off x="6191252" y="5589870"/>
            <a:ext cx="380998" cy="247817"/>
          </a:xfrm>
          <a:prstGeom prst="blockArc">
            <a:avLst>
              <a:gd name="adj1" fmla="val 10800000"/>
              <a:gd name="adj2" fmla="val 6346799"/>
              <a:gd name="adj3" fmla="val 2529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FEA919E-3EB2-4E9B-9B4C-0F77279F34A0}"/>
              </a:ext>
            </a:extLst>
          </p:cNvPr>
          <p:cNvSpPr txBox="1"/>
          <p:nvPr/>
        </p:nvSpPr>
        <p:spPr>
          <a:xfrm>
            <a:off x="5953127" y="6329399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07D30933-9121-40B9-8BF4-6E3B4A019A4B}"/>
              </a:ext>
            </a:extLst>
          </p:cNvPr>
          <p:cNvSpPr/>
          <p:nvPr/>
        </p:nvSpPr>
        <p:spPr>
          <a:xfrm rot="5400000" flipH="1">
            <a:off x="6191252" y="6354917"/>
            <a:ext cx="380998" cy="247817"/>
          </a:xfrm>
          <a:prstGeom prst="blockArc">
            <a:avLst>
              <a:gd name="adj1" fmla="val 10800000"/>
              <a:gd name="adj2" fmla="val 6346799"/>
              <a:gd name="adj3" fmla="val 2529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4" name="Picture 23" descr="logo.png">
            <a:extLst>
              <a:ext uri="{FF2B5EF4-FFF2-40B4-BE49-F238E27FC236}">
                <a16:creationId xmlns:a16="http://schemas.microsoft.com/office/drawing/2014/main" id="{F0008265-FEB3-47C5-BC0C-6A2C27B117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55" y="510945"/>
            <a:ext cx="2871229" cy="112112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0AC466A-0994-41FE-B870-01F9853FCB45}"/>
              </a:ext>
            </a:extLst>
          </p:cNvPr>
          <p:cNvSpPr txBox="1"/>
          <p:nvPr/>
        </p:nvSpPr>
        <p:spPr>
          <a:xfrm>
            <a:off x="537739" y="2235903"/>
            <a:ext cx="46329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000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000" dirty="0"/>
              <a:t>Professional services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000" dirty="0"/>
              <a:t>Free support, guidance and knowledge for members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000" dirty="0"/>
              <a:t>Custodians of professional practice for continuous improvement</a:t>
            </a:r>
          </a:p>
          <a:p>
            <a:pPr algn="ctr"/>
            <a:endParaRPr lang="en-GB" sz="2000" dirty="0"/>
          </a:p>
          <a:p>
            <a:pPr algn="ctr"/>
            <a:endParaRPr lang="en-GB" sz="2000" dirty="0"/>
          </a:p>
          <a:p>
            <a:pPr algn="ctr"/>
            <a:endParaRPr lang="en-GB" sz="2000" dirty="0"/>
          </a:p>
          <a:p>
            <a:pPr algn="ctr"/>
            <a:r>
              <a:rPr lang="en-GB" sz="200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www.icips.org</a:t>
            </a:r>
            <a:endParaRPr lang="en-GB" sz="2000" dirty="0"/>
          </a:p>
          <a:p>
            <a:pPr algn="ctr"/>
            <a:r>
              <a:rPr lang="en-GB" sz="2000" dirty="0"/>
              <a:t>07906 623432</a:t>
            </a:r>
          </a:p>
        </p:txBody>
      </p:sp>
    </p:spTree>
    <p:extLst>
      <p:ext uri="{BB962C8B-B14F-4D97-AF65-F5344CB8AC3E}">
        <p14:creationId xmlns:p14="http://schemas.microsoft.com/office/powerpoint/2010/main" val="3276841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ECBA631-9729-4AEB-9E5F-E67F8F72483C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380440255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193400264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blipFill dpi="0" rotWithShape="1">
                      <a:blip r:embed="rId2">
                        <a:alphaModFix amt="48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blipFill dpi="0" rotWithShape="1">
                      <a:blip r:embed="rId2">
                        <a:alphaModFix amt="48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537703327"/>
                  </a:ext>
                </a:extLst>
              </a:tr>
            </a:tbl>
          </a:graphicData>
        </a:graphic>
      </p:graphicFrame>
      <p:pic>
        <p:nvPicPr>
          <p:cNvPr id="13" name="Picture 12" descr="green line.png">
            <a:extLst>
              <a:ext uri="{FF2B5EF4-FFF2-40B4-BE49-F238E27FC236}">
                <a16:creationId xmlns:a16="http://schemas.microsoft.com/office/drawing/2014/main" id="{2E45EAFC-8D37-4778-86BC-E6C9788E8A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80" y="578594"/>
            <a:ext cx="4320000" cy="542819"/>
          </a:xfrm>
          <a:prstGeom prst="rect">
            <a:avLst/>
          </a:prstGeom>
        </p:spPr>
      </p:pic>
      <p:pic>
        <p:nvPicPr>
          <p:cNvPr id="17" name="Picture 16" descr="Green tick.png">
            <a:extLst>
              <a:ext uri="{FF2B5EF4-FFF2-40B4-BE49-F238E27FC236}">
                <a16:creationId xmlns:a16="http://schemas.microsoft.com/office/drawing/2014/main" id="{E41B4E78-5743-47E1-9167-6EA311CA1E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770" y="5610224"/>
            <a:ext cx="961861" cy="1214749"/>
          </a:xfrm>
          <a:prstGeom prst="rect">
            <a:avLst/>
          </a:prstGeom>
        </p:spPr>
      </p:pic>
      <p:pic>
        <p:nvPicPr>
          <p:cNvPr id="18" name="Picture 17" descr="green line.png">
            <a:extLst>
              <a:ext uri="{FF2B5EF4-FFF2-40B4-BE49-F238E27FC236}">
                <a16:creationId xmlns:a16="http://schemas.microsoft.com/office/drawing/2014/main" id="{684A3240-39F2-4361-A12F-449C1D2029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72000" y="553920"/>
            <a:ext cx="4320000" cy="5428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580E87-D766-4422-8B05-8F5C21CEB1FE}"/>
              </a:ext>
            </a:extLst>
          </p:cNvPr>
          <p:cNvSpPr txBox="1"/>
          <p:nvPr/>
        </p:nvSpPr>
        <p:spPr>
          <a:xfrm>
            <a:off x="6035716" y="159764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439EB8-BD6C-4199-AEC6-99D739652BDB}"/>
              </a:ext>
            </a:extLst>
          </p:cNvPr>
          <p:cNvSpPr txBox="1"/>
          <p:nvPr/>
        </p:nvSpPr>
        <p:spPr>
          <a:xfrm>
            <a:off x="6011905" y="968616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594351-5393-4B8B-97F3-A03D0DEE905F}"/>
              </a:ext>
            </a:extLst>
          </p:cNvPr>
          <p:cNvSpPr txBox="1"/>
          <p:nvPr/>
        </p:nvSpPr>
        <p:spPr>
          <a:xfrm>
            <a:off x="6005989" y="1686472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22BED5-3397-4193-99C6-0D03FC11C740}"/>
              </a:ext>
            </a:extLst>
          </p:cNvPr>
          <p:cNvSpPr txBox="1"/>
          <p:nvPr/>
        </p:nvSpPr>
        <p:spPr>
          <a:xfrm>
            <a:off x="6027831" y="2544350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D03584-0DB0-489E-A6C3-21035C299FB5}"/>
              </a:ext>
            </a:extLst>
          </p:cNvPr>
          <p:cNvSpPr txBox="1"/>
          <p:nvPr/>
        </p:nvSpPr>
        <p:spPr>
          <a:xfrm>
            <a:off x="6007141" y="4102101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FBCD4C-0DFF-420A-9D49-230483FDA13D}"/>
              </a:ext>
            </a:extLst>
          </p:cNvPr>
          <p:cNvSpPr txBox="1"/>
          <p:nvPr/>
        </p:nvSpPr>
        <p:spPr>
          <a:xfrm>
            <a:off x="6005989" y="4854008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87BF4E-4F19-4E26-8DFB-9A07288E669F}"/>
              </a:ext>
            </a:extLst>
          </p:cNvPr>
          <p:cNvSpPr txBox="1"/>
          <p:nvPr/>
        </p:nvSpPr>
        <p:spPr>
          <a:xfrm>
            <a:off x="6005988" y="5621851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27136D-8545-451F-B554-5B702C2A2460}"/>
              </a:ext>
            </a:extLst>
          </p:cNvPr>
          <p:cNvSpPr txBox="1"/>
          <p:nvPr/>
        </p:nvSpPr>
        <p:spPr>
          <a:xfrm>
            <a:off x="6001453" y="6329399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65D756-4C08-4E21-B5FD-5E11A50CBD83}"/>
              </a:ext>
            </a:extLst>
          </p:cNvPr>
          <p:cNvSpPr txBox="1"/>
          <p:nvPr/>
        </p:nvSpPr>
        <p:spPr>
          <a:xfrm>
            <a:off x="5443874" y="149594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973ADC-A151-49CB-ADAD-3ACCC1A5220D}"/>
              </a:ext>
            </a:extLst>
          </p:cNvPr>
          <p:cNvSpPr txBox="1"/>
          <p:nvPr/>
        </p:nvSpPr>
        <p:spPr>
          <a:xfrm>
            <a:off x="5416466" y="1703590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436132-6D01-43EB-A785-75E1523D0AC3}"/>
              </a:ext>
            </a:extLst>
          </p:cNvPr>
          <p:cNvSpPr txBox="1"/>
          <p:nvPr/>
        </p:nvSpPr>
        <p:spPr>
          <a:xfrm>
            <a:off x="5416466" y="3359719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5515BD-93DC-46E0-97F7-0A408BE50B40}"/>
              </a:ext>
            </a:extLst>
          </p:cNvPr>
          <p:cNvSpPr txBox="1"/>
          <p:nvPr/>
        </p:nvSpPr>
        <p:spPr>
          <a:xfrm>
            <a:off x="5417618" y="4102101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9D05D2-F18B-4777-BF01-46857BA07417}"/>
              </a:ext>
            </a:extLst>
          </p:cNvPr>
          <p:cNvSpPr txBox="1"/>
          <p:nvPr/>
        </p:nvSpPr>
        <p:spPr>
          <a:xfrm>
            <a:off x="5408707" y="4854008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7C961C-6456-4061-B0D8-F7395BB0827B}"/>
              </a:ext>
            </a:extLst>
          </p:cNvPr>
          <p:cNvSpPr txBox="1"/>
          <p:nvPr/>
        </p:nvSpPr>
        <p:spPr>
          <a:xfrm>
            <a:off x="5420537" y="6334046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0" name="Block Arc 19">
            <a:extLst>
              <a:ext uri="{FF2B5EF4-FFF2-40B4-BE49-F238E27FC236}">
                <a16:creationId xmlns:a16="http://schemas.microsoft.com/office/drawing/2014/main" id="{29FC89EF-60FB-4F38-B7BB-374D6B6501D4}"/>
              </a:ext>
            </a:extLst>
          </p:cNvPr>
          <p:cNvSpPr/>
          <p:nvPr/>
        </p:nvSpPr>
        <p:spPr>
          <a:xfrm flipH="1">
            <a:off x="5732383" y="268652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69AEAC6-83F4-4F02-B403-F89B6BF2A826}"/>
              </a:ext>
            </a:extLst>
          </p:cNvPr>
          <p:cNvSpPr txBox="1"/>
          <p:nvPr/>
        </p:nvSpPr>
        <p:spPr>
          <a:xfrm>
            <a:off x="5443874" y="972780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301CC4-3940-47B2-9305-8A1D2533B42A}"/>
              </a:ext>
            </a:extLst>
          </p:cNvPr>
          <p:cNvSpPr txBox="1"/>
          <p:nvPr/>
        </p:nvSpPr>
        <p:spPr>
          <a:xfrm>
            <a:off x="5416466" y="2551499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03828A-ED7E-4C20-B61D-52FF7CD71E87}"/>
              </a:ext>
            </a:extLst>
          </p:cNvPr>
          <p:cNvSpPr txBox="1"/>
          <p:nvPr/>
        </p:nvSpPr>
        <p:spPr>
          <a:xfrm>
            <a:off x="5408891" y="5627066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C9F04A0-2903-4C92-BFA6-FF623E5B3805}"/>
              </a:ext>
            </a:extLst>
          </p:cNvPr>
          <p:cNvSpPr txBox="1"/>
          <p:nvPr/>
        </p:nvSpPr>
        <p:spPr>
          <a:xfrm>
            <a:off x="6011905" y="3357072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7" name="Block Arc 46">
            <a:extLst>
              <a:ext uri="{FF2B5EF4-FFF2-40B4-BE49-F238E27FC236}">
                <a16:creationId xmlns:a16="http://schemas.microsoft.com/office/drawing/2014/main" id="{42F5E656-CBB6-4D43-96A5-47086E2394C8}"/>
              </a:ext>
            </a:extLst>
          </p:cNvPr>
          <p:cNvSpPr/>
          <p:nvPr/>
        </p:nvSpPr>
        <p:spPr>
          <a:xfrm flipH="1">
            <a:off x="5727890" y="1088952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8" name="Block Arc 47">
            <a:extLst>
              <a:ext uri="{FF2B5EF4-FFF2-40B4-BE49-F238E27FC236}">
                <a16:creationId xmlns:a16="http://schemas.microsoft.com/office/drawing/2014/main" id="{2A28A3EE-A9B4-4F2D-9BA1-466DB22376DB}"/>
              </a:ext>
            </a:extLst>
          </p:cNvPr>
          <p:cNvSpPr/>
          <p:nvPr/>
        </p:nvSpPr>
        <p:spPr>
          <a:xfrm flipH="1">
            <a:off x="5691888" y="1793287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9" name="Block Arc 48">
            <a:extLst>
              <a:ext uri="{FF2B5EF4-FFF2-40B4-BE49-F238E27FC236}">
                <a16:creationId xmlns:a16="http://schemas.microsoft.com/office/drawing/2014/main" id="{B9C705DA-CA02-45A9-A3CD-2E12462ADC94}"/>
              </a:ext>
            </a:extLst>
          </p:cNvPr>
          <p:cNvSpPr/>
          <p:nvPr/>
        </p:nvSpPr>
        <p:spPr>
          <a:xfrm flipH="1">
            <a:off x="5702116" y="2631060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Block Arc 49">
            <a:extLst>
              <a:ext uri="{FF2B5EF4-FFF2-40B4-BE49-F238E27FC236}">
                <a16:creationId xmlns:a16="http://schemas.microsoft.com/office/drawing/2014/main" id="{33ADA748-52D4-412F-85A6-4896F5BFD9C6}"/>
              </a:ext>
            </a:extLst>
          </p:cNvPr>
          <p:cNvSpPr/>
          <p:nvPr/>
        </p:nvSpPr>
        <p:spPr>
          <a:xfrm flipH="1">
            <a:off x="5714186" y="3449085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4579AAD-6628-45A5-82D7-E4DD5F8958CE}"/>
              </a:ext>
            </a:extLst>
          </p:cNvPr>
          <p:cNvSpPr/>
          <p:nvPr/>
        </p:nvSpPr>
        <p:spPr>
          <a:xfrm flipH="1">
            <a:off x="5702116" y="4203814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2" name="Block Arc 51">
            <a:extLst>
              <a:ext uri="{FF2B5EF4-FFF2-40B4-BE49-F238E27FC236}">
                <a16:creationId xmlns:a16="http://schemas.microsoft.com/office/drawing/2014/main" id="{F0AC4378-916F-4CA2-9DBD-5E13E12086FC}"/>
              </a:ext>
            </a:extLst>
          </p:cNvPr>
          <p:cNvSpPr/>
          <p:nvPr/>
        </p:nvSpPr>
        <p:spPr>
          <a:xfrm flipH="1">
            <a:off x="5667375" y="4946196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AE6467FE-EA3B-47F4-9C49-87AAFB1275CD}"/>
              </a:ext>
            </a:extLst>
          </p:cNvPr>
          <p:cNvSpPr/>
          <p:nvPr/>
        </p:nvSpPr>
        <p:spPr>
          <a:xfrm flipH="1">
            <a:off x="5692591" y="5715403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4" name="Block Arc 53">
            <a:extLst>
              <a:ext uri="{FF2B5EF4-FFF2-40B4-BE49-F238E27FC236}">
                <a16:creationId xmlns:a16="http://schemas.microsoft.com/office/drawing/2014/main" id="{6425BEB6-F447-4E5C-8A8C-678464945E1F}"/>
              </a:ext>
            </a:extLst>
          </p:cNvPr>
          <p:cNvSpPr/>
          <p:nvPr/>
        </p:nvSpPr>
        <p:spPr>
          <a:xfrm flipH="1">
            <a:off x="5702116" y="6421587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4BF062-79BE-44B0-A46B-C8947587C4EE}"/>
              </a:ext>
            </a:extLst>
          </p:cNvPr>
          <p:cNvSpPr txBox="1"/>
          <p:nvPr/>
        </p:nvSpPr>
        <p:spPr>
          <a:xfrm>
            <a:off x="39080" y="89448"/>
            <a:ext cx="39971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Patua One"/>
              </a:rPr>
              <a:t>Before you can start</a:t>
            </a:r>
            <a:endParaRPr lang="en-GB" sz="24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4CEF28-961E-4A39-9EFE-BF75312F05C8}"/>
              </a:ext>
            </a:extLst>
          </p:cNvPr>
          <p:cNvSpPr txBox="1"/>
          <p:nvPr/>
        </p:nvSpPr>
        <p:spPr>
          <a:xfrm>
            <a:off x="209623" y="1729342"/>
            <a:ext cx="49091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Sign up as Affiliate on the join now page.</a:t>
            </a:r>
          </a:p>
          <a:p>
            <a:pPr algn="l"/>
            <a:endParaRPr lang="en-US" sz="2000" dirty="0">
              <a:solidFill>
                <a:srgbClr val="000000"/>
              </a:solidFill>
              <a:latin typeface="Open Sans"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You will be sent an invoice for the annual member fee.</a:t>
            </a:r>
          </a:p>
          <a:p>
            <a:pPr algn="l"/>
            <a:endParaRPr lang="en-US" sz="2000" dirty="0">
              <a:solidFill>
                <a:srgbClr val="000000"/>
              </a:solidFill>
              <a:latin typeface="Open Sans"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If this is being paid by your employer, send a billing address and Purchase Order number to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Open Sans"/>
              </a:rPr>
              <a:t>info@icips.org</a:t>
            </a:r>
            <a:endParaRPr lang="en-US" sz="2000" b="0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/>
            <a:endParaRPr lang="en-US" sz="2000" dirty="0">
              <a:solidFill>
                <a:srgbClr val="000000"/>
              </a:solidFill>
              <a:latin typeface="Open Sans"/>
            </a:endParaRPr>
          </a:p>
          <a:p>
            <a:endParaRPr lang="en-GB" sz="20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3B09821-214C-49AC-8654-4180CE82B16F}"/>
              </a:ext>
            </a:extLst>
          </p:cNvPr>
          <p:cNvSpPr txBox="1"/>
          <p:nvPr/>
        </p:nvSpPr>
        <p:spPr>
          <a:xfrm>
            <a:off x="6899592" y="1421566"/>
            <a:ext cx="508278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000" dirty="0">
              <a:solidFill>
                <a:srgbClr val="000000"/>
              </a:solidFill>
              <a:latin typeface="Open Sans"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Once payment is cleared you will be sent details of how to log into your learning account.</a:t>
            </a:r>
          </a:p>
          <a:p>
            <a:pPr algn="l"/>
            <a:endParaRPr lang="en-US" sz="2000" dirty="0">
              <a:solidFill>
                <a:srgbClr val="000000"/>
              </a:solidFill>
              <a:latin typeface="Open Sans"/>
            </a:endParaRPr>
          </a:p>
          <a:p>
            <a:pPr algn="l"/>
            <a:r>
              <a:rPr lang="en-US" sz="2000" dirty="0">
                <a:solidFill>
                  <a:srgbClr val="000000"/>
                </a:solidFill>
                <a:latin typeface="Open Sans"/>
              </a:rPr>
              <a:t>The learning account contains: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/>
              </a:rPr>
              <a:t>Guidance notes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/>
              </a:rPr>
              <a:t>Additional support 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/>
              </a:rPr>
              <a:t>Competencies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/>
              </a:rPr>
              <a:t>Details of others in your cohort who are happy to be contacted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/>
              </a:rPr>
              <a:t>A place to log evidence of continued </a:t>
            </a:r>
            <a:r>
              <a:rPr lang="en-GB" sz="2000" dirty="0">
                <a:solidFill>
                  <a:srgbClr val="000000"/>
                </a:solidFill>
                <a:latin typeface="Open Sans"/>
              </a:rPr>
              <a:t>development </a:t>
            </a:r>
            <a:endParaRPr lang="en-US" sz="2000" dirty="0">
              <a:solidFill>
                <a:srgbClr val="000000"/>
              </a:solidFill>
              <a:latin typeface="Open Sans"/>
            </a:endParaRPr>
          </a:p>
          <a:p>
            <a:pPr algn="l"/>
            <a:br>
              <a:rPr lang="en-US" sz="2000" dirty="0"/>
            </a:br>
            <a:b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</a:br>
            <a:endParaRPr lang="en-GB" sz="2000" dirty="0"/>
          </a:p>
        </p:txBody>
      </p:sp>
      <p:pic>
        <p:nvPicPr>
          <p:cNvPr id="12" name="Picture 11" descr="Green tick.png">
            <a:extLst>
              <a:ext uri="{FF2B5EF4-FFF2-40B4-BE49-F238E27FC236}">
                <a16:creationId xmlns:a16="http://schemas.microsoft.com/office/drawing/2014/main" id="{2AF37EA4-529C-4323-B549-561B9CCC08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25" y="5518087"/>
            <a:ext cx="936285" cy="1182449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0C88C33E-F4EC-4C33-89B2-9A1CC093E42E}"/>
              </a:ext>
            </a:extLst>
          </p:cNvPr>
          <p:cNvSpPr txBox="1"/>
          <p:nvPr/>
        </p:nvSpPr>
        <p:spPr>
          <a:xfrm>
            <a:off x="9344025" y="89447"/>
            <a:ext cx="28088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Learning account</a:t>
            </a:r>
          </a:p>
        </p:txBody>
      </p:sp>
    </p:spTree>
    <p:extLst>
      <p:ext uri="{BB962C8B-B14F-4D97-AF65-F5344CB8AC3E}">
        <p14:creationId xmlns:p14="http://schemas.microsoft.com/office/powerpoint/2010/main" val="208026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ECBA631-9729-4AEB-9E5F-E67F8F72483C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380440255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193400264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blipFill dpi="0" rotWithShape="1">
                      <a:blip r:embed="rId2">
                        <a:alphaModFix amt="48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blipFill dpi="0" rotWithShape="1">
                      <a:blip r:embed="rId2">
                        <a:alphaModFix amt="48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537703327"/>
                  </a:ext>
                </a:extLst>
              </a:tr>
            </a:tbl>
          </a:graphicData>
        </a:graphic>
      </p:graphicFrame>
      <p:pic>
        <p:nvPicPr>
          <p:cNvPr id="13" name="Picture 12" descr="green line.png">
            <a:extLst>
              <a:ext uri="{FF2B5EF4-FFF2-40B4-BE49-F238E27FC236}">
                <a16:creationId xmlns:a16="http://schemas.microsoft.com/office/drawing/2014/main" id="{2E45EAFC-8D37-4778-86BC-E6C9788E8A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80" y="578594"/>
            <a:ext cx="4320000" cy="542819"/>
          </a:xfrm>
          <a:prstGeom prst="rect">
            <a:avLst/>
          </a:prstGeom>
        </p:spPr>
      </p:pic>
      <p:pic>
        <p:nvPicPr>
          <p:cNvPr id="17" name="Picture 16" descr="Green tick.png">
            <a:extLst>
              <a:ext uri="{FF2B5EF4-FFF2-40B4-BE49-F238E27FC236}">
                <a16:creationId xmlns:a16="http://schemas.microsoft.com/office/drawing/2014/main" id="{E41B4E78-5743-47E1-9167-6EA311CA1E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770" y="5610224"/>
            <a:ext cx="961861" cy="1214749"/>
          </a:xfrm>
          <a:prstGeom prst="rect">
            <a:avLst/>
          </a:prstGeom>
        </p:spPr>
      </p:pic>
      <p:pic>
        <p:nvPicPr>
          <p:cNvPr id="18" name="Picture 17" descr="green line.png">
            <a:extLst>
              <a:ext uri="{FF2B5EF4-FFF2-40B4-BE49-F238E27FC236}">
                <a16:creationId xmlns:a16="http://schemas.microsoft.com/office/drawing/2014/main" id="{684A3240-39F2-4361-A12F-449C1D2029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72000" y="553920"/>
            <a:ext cx="4320000" cy="5428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580E87-D766-4422-8B05-8F5C21CEB1FE}"/>
              </a:ext>
            </a:extLst>
          </p:cNvPr>
          <p:cNvSpPr txBox="1"/>
          <p:nvPr/>
        </p:nvSpPr>
        <p:spPr>
          <a:xfrm>
            <a:off x="6035716" y="159764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439EB8-BD6C-4199-AEC6-99D739652BDB}"/>
              </a:ext>
            </a:extLst>
          </p:cNvPr>
          <p:cNvSpPr txBox="1"/>
          <p:nvPr/>
        </p:nvSpPr>
        <p:spPr>
          <a:xfrm>
            <a:off x="6011905" y="968616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594351-5393-4B8B-97F3-A03D0DEE905F}"/>
              </a:ext>
            </a:extLst>
          </p:cNvPr>
          <p:cNvSpPr txBox="1"/>
          <p:nvPr/>
        </p:nvSpPr>
        <p:spPr>
          <a:xfrm>
            <a:off x="6005989" y="1686472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22BED5-3397-4193-99C6-0D03FC11C740}"/>
              </a:ext>
            </a:extLst>
          </p:cNvPr>
          <p:cNvSpPr txBox="1"/>
          <p:nvPr/>
        </p:nvSpPr>
        <p:spPr>
          <a:xfrm>
            <a:off x="6027831" y="2544350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D03584-0DB0-489E-A6C3-21035C299FB5}"/>
              </a:ext>
            </a:extLst>
          </p:cNvPr>
          <p:cNvSpPr txBox="1"/>
          <p:nvPr/>
        </p:nvSpPr>
        <p:spPr>
          <a:xfrm>
            <a:off x="6007141" y="4102101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FBCD4C-0DFF-420A-9D49-230483FDA13D}"/>
              </a:ext>
            </a:extLst>
          </p:cNvPr>
          <p:cNvSpPr txBox="1"/>
          <p:nvPr/>
        </p:nvSpPr>
        <p:spPr>
          <a:xfrm>
            <a:off x="6005989" y="4854008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87BF4E-4F19-4E26-8DFB-9A07288E669F}"/>
              </a:ext>
            </a:extLst>
          </p:cNvPr>
          <p:cNvSpPr txBox="1"/>
          <p:nvPr/>
        </p:nvSpPr>
        <p:spPr>
          <a:xfrm>
            <a:off x="6005988" y="5621851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27136D-8545-451F-B554-5B702C2A2460}"/>
              </a:ext>
            </a:extLst>
          </p:cNvPr>
          <p:cNvSpPr txBox="1"/>
          <p:nvPr/>
        </p:nvSpPr>
        <p:spPr>
          <a:xfrm>
            <a:off x="6001453" y="6329399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65D756-4C08-4E21-B5FD-5E11A50CBD83}"/>
              </a:ext>
            </a:extLst>
          </p:cNvPr>
          <p:cNvSpPr txBox="1"/>
          <p:nvPr/>
        </p:nvSpPr>
        <p:spPr>
          <a:xfrm>
            <a:off x="5443874" y="149594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973ADC-A151-49CB-ADAD-3ACCC1A5220D}"/>
              </a:ext>
            </a:extLst>
          </p:cNvPr>
          <p:cNvSpPr txBox="1"/>
          <p:nvPr/>
        </p:nvSpPr>
        <p:spPr>
          <a:xfrm>
            <a:off x="5416466" y="1703590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436132-6D01-43EB-A785-75E1523D0AC3}"/>
              </a:ext>
            </a:extLst>
          </p:cNvPr>
          <p:cNvSpPr txBox="1"/>
          <p:nvPr/>
        </p:nvSpPr>
        <p:spPr>
          <a:xfrm>
            <a:off x="5416466" y="3359719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5515BD-93DC-46E0-97F7-0A408BE50B40}"/>
              </a:ext>
            </a:extLst>
          </p:cNvPr>
          <p:cNvSpPr txBox="1"/>
          <p:nvPr/>
        </p:nvSpPr>
        <p:spPr>
          <a:xfrm>
            <a:off x="5417618" y="4102101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9D05D2-F18B-4777-BF01-46857BA07417}"/>
              </a:ext>
            </a:extLst>
          </p:cNvPr>
          <p:cNvSpPr txBox="1"/>
          <p:nvPr/>
        </p:nvSpPr>
        <p:spPr>
          <a:xfrm>
            <a:off x="5408707" y="4854008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7C961C-6456-4061-B0D8-F7395BB0827B}"/>
              </a:ext>
            </a:extLst>
          </p:cNvPr>
          <p:cNvSpPr txBox="1"/>
          <p:nvPr/>
        </p:nvSpPr>
        <p:spPr>
          <a:xfrm>
            <a:off x="5420537" y="6334046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0" name="Block Arc 19">
            <a:extLst>
              <a:ext uri="{FF2B5EF4-FFF2-40B4-BE49-F238E27FC236}">
                <a16:creationId xmlns:a16="http://schemas.microsoft.com/office/drawing/2014/main" id="{29FC89EF-60FB-4F38-B7BB-374D6B6501D4}"/>
              </a:ext>
            </a:extLst>
          </p:cNvPr>
          <p:cNvSpPr/>
          <p:nvPr/>
        </p:nvSpPr>
        <p:spPr>
          <a:xfrm flipH="1">
            <a:off x="5732383" y="268652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69AEAC6-83F4-4F02-B403-F89B6BF2A826}"/>
              </a:ext>
            </a:extLst>
          </p:cNvPr>
          <p:cNvSpPr txBox="1"/>
          <p:nvPr/>
        </p:nvSpPr>
        <p:spPr>
          <a:xfrm>
            <a:off x="5443874" y="972780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301CC4-3940-47B2-9305-8A1D2533B42A}"/>
              </a:ext>
            </a:extLst>
          </p:cNvPr>
          <p:cNvSpPr txBox="1"/>
          <p:nvPr/>
        </p:nvSpPr>
        <p:spPr>
          <a:xfrm>
            <a:off x="5416466" y="2551499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03828A-ED7E-4C20-B61D-52FF7CD71E87}"/>
              </a:ext>
            </a:extLst>
          </p:cNvPr>
          <p:cNvSpPr txBox="1"/>
          <p:nvPr/>
        </p:nvSpPr>
        <p:spPr>
          <a:xfrm>
            <a:off x="5408891" y="5627066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C9F04A0-2903-4C92-BFA6-FF623E5B3805}"/>
              </a:ext>
            </a:extLst>
          </p:cNvPr>
          <p:cNvSpPr txBox="1"/>
          <p:nvPr/>
        </p:nvSpPr>
        <p:spPr>
          <a:xfrm>
            <a:off x="6011905" y="3357072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7" name="Block Arc 46">
            <a:extLst>
              <a:ext uri="{FF2B5EF4-FFF2-40B4-BE49-F238E27FC236}">
                <a16:creationId xmlns:a16="http://schemas.microsoft.com/office/drawing/2014/main" id="{42F5E656-CBB6-4D43-96A5-47086E2394C8}"/>
              </a:ext>
            </a:extLst>
          </p:cNvPr>
          <p:cNvSpPr/>
          <p:nvPr/>
        </p:nvSpPr>
        <p:spPr>
          <a:xfrm flipH="1">
            <a:off x="5727890" y="1088952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8" name="Block Arc 47">
            <a:extLst>
              <a:ext uri="{FF2B5EF4-FFF2-40B4-BE49-F238E27FC236}">
                <a16:creationId xmlns:a16="http://schemas.microsoft.com/office/drawing/2014/main" id="{2A28A3EE-A9B4-4F2D-9BA1-466DB22376DB}"/>
              </a:ext>
            </a:extLst>
          </p:cNvPr>
          <p:cNvSpPr/>
          <p:nvPr/>
        </p:nvSpPr>
        <p:spPr>
          <a:xfrm flipH="1">
            <a:off x="5691888" y="1793287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9" name="Block Arc 48">
            <a:extLst>
              <a:ext uri="{FF2B5EF4-FFF2-40B4-BE49-F238E27FC236}">
                <a16:creationId xmlns:a16="http://schemas.microsoft.com/office/drawing/2014/main" id="{B9C705DA-CA02-45A9-A3CD-2E12462ADC94}"/>
              </a:ext>
            </a:extLst>
          </p:cNvPr>
          <p:cNvSpPr/>
          <p:nvPr/>
        </p:nvSpPr>
        <p:spPr>
          <a:xfrm flipH="1">
            <a:off x="5702116" y="2631060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Block Arc 49">
            <a:extLst>
              <a:ext uri="{FF2B5EF4-FFF2-40B4-BE49-F238E27FC236}">
                <a16:creationId xmlns:a16="http://schemas.microsoft.com/office/drawing/2014/main" id="{33ADA748-52D4-412F-85A6-4896F5BFD9C6}"/>
              </a:ext>
            </a:extLst>
          </p:cNvPr>
          <p:cNvSpPr/>
          <p:nvPr/>
        </p:nvSpPr>
        <p:spPr>
          <a:xfrm flipH="1">
            <a:off x="5714186" y="3449085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4579AAD-6628-45A5-82D7-E4DD5F8958CE}"/>
              </a:ext>
            </a:extLst>
          </p:cNvPr>
          <p:cNvSpPr/>
          <p:nvPr/>
        </p:nvSpPr>
        <p:spPr>
          <a:xfrm flipH="1">
            <a:off x="5702116" y="4203814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2" name="Block Arc 51">
            <a:extLst>
              <a:ext uri="{FF2B5EF4-FFF2-40B4-BE49-F238E27FC236}">
                <a16:creationId xmlns:a16="http://schemas.microsoft.com/office/drawing/2014/main" id="{F0AC4378-916F-4CA2-9DBD-5E13E12086FC}"/>
              </a:ext>
            </a:extLst>
          </p:cNvPr>
          <p:cNvSpPr/>
          <p:nvPr/>
        </p:nvSpPr>
        <p:spPr>
          <a:xfrm flipH="1">
            <a:off x="5667375" y="4946196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AE6467FE-EA3B-47F4-9C49-87AAFB1275CD}"/>
              </a:ext>
            </a:extLst>
          </p:cNvPr>
          <p:cNvSpPr/>
          <p:nvPr/>
        </p:nvSpPr>
        <p:spPr>
          <a:xfrm flipH="1">
            <a:off x="5692591" y="5715403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4" name="Block Arc 53">
            <a:extLst>
              <a:ext uri="{FF2B5EF4-FFF2-40B4-BE49-F238E27FC236}">
                <a16:creationId xmlns:a16="http://schemas.microsoft.com/office/drawing/2014/main" id="{6425BEB6-F447-4E5C-8A8C-678464945E1F}"/>
              </a:ext>
            </a:extLst>
          </p:cNvPr>
          <p:cNvSpPr/>
          <p:nvPr/>
        </p:nvSpPr>
        <p:spPr>
          <a:xfrm flipH="1">
            <a:off x="5702116" y="6421587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4BF062-79BE-44B0-A46B-C8947587C4EE}"/>
              </a:ext>
            </a:extLst>
          </p:cNvPr>
          <p:cNvSpPr txBox="1"/>
          <p:nvPr/>
        </p:nvSpPr>
        <p:spPr>
          <a:xfrm>
            <a:off x="39080" y="89448"/>
            <a:ext cx="39971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Patua One"/>
              </a:rPr>
              <a:t>What you need to do</a:t>
            </a:r>
            <a:endParaRPr lang="en-GB" sz="24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4CEF28-961E-4A39-9EFE-BF75312F05C8}"/>
              </a:ext>
            </a:extLst>
          </p:cNvPr>
          <p:cNvSpPr txBox="1"/>
          <p:nvPr/>
        </p:nvSpPr>
        <p:spPr>
          <a:xfrm>
            <a:off x="299394" y="1177417"/>
            <a:ext cx="48165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Open Sans"/>
              </a:rPr>
              <a:t>Demonstrate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you meet 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our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standards of practice;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by uploading relevant evidence against a series of 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Open Sans"/>
              </a:rPr>
              <a:t>competencies.</a:t>
            </a:r>
            <a:endParaRPr lang="en-US" sz="2000" b="0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/>
            <a:endParaRPr lang="en-US" sz="2000" dirty="0">
              <a:solidFill>
                <a:srgbClr val="000000"/>
              </a:solidFill>
              <a:latin typeface="Open Sans"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The competencies cover the areas shown below. Member 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Open Sans"/>
              </a:rPr>
              <a:t>focuses on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 on practical techniques; Practitioner on cultural aspects and Fellow on strategic aspects.</a:t>
            </a:r>
          </a:p>
          <a:p>
            <a:pPr algn="l"/>
            <a:endParaRPr lang="en-US" sz="2000" dirty="0">
              <a:solidFill>
                <a:srgbClr val="000000"/>
              </a:solidFill>
              <a:latin typeface="Open Sans"/>
            </a:endParaRPr>
          </a:p>
          <a:p>
            <a:r>
              <a:rPr lang="en-US" sz="2000" dirty="0">
                <a:solidFill>
                  <a:srgbClr val="000000"/>
                </a:solidFill>
                <a:latin typeface="Open Sans"/>
              </a:rPr>
              <a:t>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here is no time limit.</a:t>
            </a:r>
          </a:p>
          <a:p>
            <a:pPr algn="l"/>
            <a:endParaRPr lang="en-US" sz="2000" dirty="0">
              <a:solidFill>
                <a:srgbClr val="000000"/>
              </a:solidFill>
              <a:latin typeface="Open Sans"/>
            </a:endParaRPr>
          </a:p>
          <a:p>
            <a:endParaRPr lang="en-GB" sz="20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3B09821-214C-49AC-8654-4180CE82B16F}"/>
              </a:ext>
            </a:extLst>
          </p:cNvPr>
          <p:cNvSpPr txBox="1"/>
          <p:nvPr/>
        </p:nvSpPr>
        <p:spPr>
          <a:xfrm>
            <a:off x="6664738" y="875232"/>
            <a:ext cx="54535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000" dirty="0">
              <a:solidFill>
                <a:srgbClr val="000000"/>
              </a:solidFill>
              <a:latin typeface="Open Sans"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 You may use the same evidence multiple times, complete the modules in any order and request feedback at any stage.</a:t>
            </a:r>
          </a:p>
          <a:p>
            <a:pPr algn="l"/>
            <a:endParaRPr lang="en-US" sz="2000" dirty="0">
              <a:solidFill>
                <a:srgbClr val="000000"/>
              </a:solidFill>
              <a:latin typeface="Open Sans"/>
            </a:endParaRPr>
          </a:p>
          <a:p>
            <a:pPr algn="l"/>
            <a:r>
              <a:rPr lang="en-US" sz="2000" dirty="0">
                <a:solidFill>
                  <a:srgbClr val="000000"/>
                </a:solidFill>
                <a:latin typeface="Open Sans"/>
              </a:rPr>
              <a:t>Once complete, evidence provided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will be retained for one year for internal moderation purposes. It will be viewed only by assessors.</a:t>
            </a:r>
          </a:p>
          <a:p>
            <a:pPr algn="l"/>
            <a:endParaRPr lang="en-US" sz="2000" dirty="0">
              <a:solidFill>
                <a:srgbClr val="000000"/>
              </a:solidFill>
              <a:latin typeface="Open Sans"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We understand it is not always possible to secure evidence, especially where you have changed your job. We therefore allow for two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points in each assignment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to be covered during the professional discussion.</a:t>
            </a:r>
            <a:br>
              <a:rPr lang="en-US" sz="2000" dirty="0"/>
            </a:br>
            <a:b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</a:br>
            <a:endParaRPr lang="en-GB" sz="2000" dirty="0"/>
          </a:p>
        </p:txBody>
      </p:sp>
      <p:pic>
        <p:nvPicPr>
          <p:cNvPr id="12" name="Picture 11" descr="Green tick.png">
            <a:extLst>
              <a:ext uri="{FF2B5EF4-FFF2-40B4-BE49-F238E27FC236}">
                <a16:creationId xmlns:a16="http://schemas.microsoft.com/office/drawing/2014/main" id="{2AF37EA4-529C-4323-B549-561B9CCC08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25" y="5518087"/>
            <a:ext cx="936285" cy="118244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57F9070-9D35-4C86-9E3F-0734098CADAE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0" t="8548" r="12805" b="7294"/>
          <a:stretch/>
        </p:blipFill>
        <p:spPr bwMode="auto">
          <a:xfrm>
            <a:off x="1038225" y="4435744"/>
            <a:ext cx="3052453" cy="23783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1742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ECBA631-9729-4AEB-9E5F-E67F8F724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03323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380440255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193400264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r>
                        <a:rPr lang="en-GB" dirty="0"/>
                        <a:t>Ho</a:t>
                      </a:r>
                    </a:p>
                  </a:txBody>
                  <a:tcPr>
                    <a:blipFill dpi="0" rotWithShape="1">
                      <a:blip r:embed="rId2">
                        <a:alphaModFix amt="48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blipFill dpi="0" rotWithShape="1">
                      <a:blip r:embed="rId2">
                        <a:alphaModFix amt="48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537703327"/>
                  </a:ext>
                </a:extLst>
              </a:tr>
            </a:tbl>
          </a:graphicData>
        </a:graphic>
      </p:graphicFrame>
      <p:pic>
        <p:nvPicPr>
          <p:cNvPr id="12" name="Picture 11" descr="Green tick.png">
            <a:extLst>
              <a:ext uri="{FF2B5EF4-FFF2-40B4-BE49-F238E27FC236}">
                <a16:creationId xmlns:a16="http://schemas.microsoft.com/office/drawing/2014/main" id="{2AF37EA4-529C-4323-B549-561B9CCC08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25" y="5518087"/>
            <a:ext cx="936285" cy="1182449"/>
          </a:xfrm>
          <a:prstGeom prst="rect">
            <a:avLst/>
          </a:prstGeom>
        </p:spPr>
      </p:pic>
      <p:pic>
        <p:nvPicPr>
          <p:cNvPr id="13" name="Picture 12" descr="green line.png">
            <a:extLst>
              <a:ext uri="{FF2B5EF4-FFF2-40B4-BE49-F238E27FC236}">
                <a16:creationId xmlns:a16="http://schemas.microsoft.com/office/drawing/2014/main" id="{2E45EAFC-8D37-4778-86BC-E6C9788E8A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644"/>
            <a:ext cx="4320000" cy="542819"/>
          </a:xfrm>
          <a:prstGeom prst="rect">
            <a:avLst/>
          </a:prstGeom>
        </p:spPr>
      </p:pic>
      <p:pic>
        <p:nvPicPr>
          <p:cNvPr id="17" name="Picture 16" descr="Green tick.png">
            <a:extLst>
              <a:ext uri="{FF2B5EF4-FFF2-40B4-BE49-F238E27FC236}">
                <a16:creationId xmlns:a16="http://schemas.microsoft.com/office/drawing/2014/main" id="{E41B4E78-5743-47E1-9167-6EA311CA1E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770" y="5610224"/>
            <a:ext cx="961861" cy="1214749"/>
          </a:xfrm>
          <a:prstGeom prst="rect">
            <a:avLst/>
          </a:prstGeom>
        </p:spPr>
      </p:pic>
      <p:pic>
        <p:nvPicPr>
          <p:cNvPr id="18" name="Picture 17" descr="green line.png">
            <a:extLst>
              <a:ext uri="{FF2B5EF4-FFF2-40B4-BE49-F238E27FC236}">
                <a16:creationId xmlns:a16="http://schemas.microsoft.com/office/drawing/2014/main" id="{684A3240-39F2-4361-A12F-449C1D2029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72000" y="838996"/>
            <a:ext cx="4320000" cy="5428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580E87-D766-4422-8B05-8F5C21CEB1FE}"/>
              </a:ext>
            </a:extLst>
          </p:cNvPr>
          <p:cNvSpPr txBox="1"/>
          <p:nvPr/>
        </p:nvSpPr>
        <p:spPr>
          <a:xfrm>
            <a:off x="6035716" y="159764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439EB8-BD6C-4199-AEC6-99D739652BDB}"/>
              </a:ext>
            </a:extLst>
          </p:cNvPr>
          <p:cNvSpPr txBox="1"/>
          <p:nvPr/>
        </p:nvSpPr>
        <p:spPr>
          <a:xfrm>
            <a:off x="6011905" y="968616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594351-5393-4B8B-97F3-A03D0DEE905F}"/>
              </a:ext>
            </a:extLst>
          </p:cNvPr>
          <p:cNvSpPr txBox="1"/>
          <p:nvPr/>
        </p:nvSpPr>
        <p:spPr>
          <a:xfrm>
            <a:off x="6005989" y="1686472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22BED5-3397-4193-99C6-0D03FC11C740}"/>
              </a:ext>
            </a:extLst>
          </p:cNvPr>
          <p:cNvSpPr txBox="1"/>
          <p:nvPr/>
        </p:nvSpPr>
        <p:spPr>
          <a:xfrm>
            <a:off x="6027831" y="2544350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D03584-0DB0-489E-A6C3-21035C299FB5}"/>
              </a:ext>
            </a:extLst>
          </p:cNvPr>
          <p:cNvSpPr txBox="1"/>
          <p:nvPr/>
        </p:nvSpPr>
        <p:spPr>
          <a:xfrm>
            <a:off x="6007141" y="4102101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FBCD4C-0DFF-420A-9D49-230483FDA13D}"/>
              </a:ext>
            </a:extLst>
          </p:cNvPr>
          <p:cNvSpPr txBox="1"/>
          <p:nvPr/>
        </p:nvSpPr>
        <p:spPr>
          <a:xfrm>
            <a:off x="6005989" y="4854008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87BF4E-4F19-4E26-8DFB-9A07288E669F}"/>
              </a:ext>
            </a:extLst>
          </p:cNvPr>
          <p:cNvSpPr txBox="1"/>
          <p:nvPr/>
        </p:nvSpPr>
        <p:spPr>
          <a:xfrm>
            <a:off x="6005988" y="5621851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27136D-8545-451F-B554-5B702C2A2460}"/>
              </a:ext>
            </a:extLst>
          </p:cNvPr>
          <p:cNvSpPr txBox="1"/>
          <p:nvPr/>
        </p:nvSpPr>
        <p:spPr>
          <a:xfrm>
            <a:off x="6001453" y="6329399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65D756-4C08-4E21-B5FD-5E11A50CBD83}"/>
              </a:ext>
            </a:extLst>
          </p:cNvPr>
          <p:cNvSpPr txBox="1"/>
          <p:nvPr/>
        </p:nvSpPr>
        <p:spPr>
          <a:xfrm>
            <a:off x="5443874" y="149594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973ADC-A151-49CB-ADAD-3ACCC1A5220D}"/>
              </a:ext>
            </a:extLst>
          </p:cNvPr>
          <p:cNvSpPr txBox="1"/>
          <p:nvPr/>
        </p:nvSpPr>
        <p:spPr>
          <a:xfrm>
            <a:off x="5416466" y="1703590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436132-6D01-43EB-A785-75E1523D0AC3}"/>
              </a:ext>
            </a:extLst>
          </p:cNvPr>
          <p:cNvSpPr txBox="1"/>
          <p:nvPr/>
        </p:nvSpPr>
        <p:spPr>
          <a:xfrm>
            <a:off x="5416466" y="3359719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5515BD-93DC-46E0-97F7-0A408BE50B40}"/>
              </a:ext>
            </a:extLst>
          </p:cNvPr>
          <p:cNvSpPr txBox="1"/>
          <p:nvPr/>
        </p:nvSpPr>
        <p:spPr>
          <a:xfrm>
            <a:off x="5417618" y="4102101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9D05D2-F18B-4777-BF01-46857BA07417}"/>
              </a:ext>
            </a:extLst>
          </p:cNvPr>
          <p:cNvSpPr txBox="1"/>
          <p:nvPr/>
        </p:nvSpPr>
        <p:spPr>
          <a:xfrm>
            <a:off x="5408707" y="4854008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7C961C-6456-4061-B0D8-F7395BB0827B}"/>
              </a:ext>
            </a:extLst>
          </p:cNvPr>
          <p:cNvSpPr txBox="1"/>
          <p:nvPr/>
        </p:nvSpPr>
        <p:spPr>
          <a:xfrm>
            <a:off x="5420537" y="6334046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0" name="Block Arc 19">
            <a:extLst>
              <a:ext uri="{FF2B5EF4-FFF2-40B4-BE49-F238E27FC236}">
                <a16:creationId xmlns:a16="http://schemas.microsoft.com/office/drawing/2014/main" id="{29FC89EF-60FB-4F38-B7BB-374D6B6501D4}"/>
              </a:ext>
            </a:extLst>
          </p:cNvPr>
          <p:cNvSpPr/>
          <p:nvPr/>
        </p:nvSpPr>
        <p:spPr>
          <a:xfrm flipH="1">
            <a:off x="5732383" y="268652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69AEAC6-83F4-4F02-B403-F89B6BF2A826}"/>
              </a:ext>
            </a:extLst>
          </p:cNvPr>
          <p:cNvSpPr txBox="1"/>
          <p:nvPr/>
        </p:nvSpPr>
        <p:spPr>
          <a:xfrm>
            <a:off x="5443874" y="972780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301CC4-3940-47B2-9305-8A1D2533B42A}"/>
              </a:ext>
            </a:extLst>
          </p:cNvPr>
          <p:cNvSpPr txBox="1"/>
          <p:nvPr/>
        </p:nvSpPr>
        <p:spPr>
          <a:xfrm>
            <a:off x="5416466" y="2551499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03828A-ED7E-4C20-B61D-52FF7CD71E87}"/>
              </a:ext>
            </a:extLst>
          </p:cNvPr>
          <p:cNvSpPr txBox="1"/>
          <p:nvPr/>
        </p:nvSpPr>
        <p:spPr>
          <a:xfrm>
            <a:off x="5408891" y="5627066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C9F04A0-2903-4C92-BFA6-FF623E5B3805}"/>
              </a:ext>
            </a:extLst>
          </p:cNvPr>
          <p:cNvSpPr txBox="1"/>
          <p:nvPr/>
        </p:nvSpPr>
        <p:spPr>
          <a:xfrm>
            <a:off x="6011905" y="3357072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7" name="Block Arc 46">
            <a:extLst>
              <a:ext uri="{FF2B5EF4-FFF2-40B4-BE49-F238E27FC236}">
                <a16:creationId xmlns:a16="http://schemas.microsoft.com/office/drawing/2014/main" id="{42F5E656-CBB6-4D43-96A5-47086E2394C8}"/>
              </a:ext>
            </a:extLst>
          </p:cNvPr>
          <p:cNvSpPr/>
          <p:nvPr/>
        </p:nvSpPr>
        <p:spPr>
          <a:xfrm flipH="1">
            <a:off x="5727890" y="1088952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8" name="Block Arc 47">
            <a:extLst>
              <a:ext uri="{FF2B5EF4-FFF2-40B4-BE49-F238E27FC236}">
                <a16:creationId xmlns:a16="http://schemas.microsoft.com/office/drawing/2014/main" id="{2A28A3EE-A9B4-4F2D-9BA1-466DB22376DB}"/>
              </a:ext>
            </a:extLst>
          </p:cNvPr>
          <p:cNvSpPr/>
          <p:nvPr/>
        </p:nvSpPr>
        <p:spPr>
          <a:xfrm flipH="1">
            <a:off x="5691888" y="1793287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9" name="Block Arc 48">
            <a:extLst>
              <a:ext uri="{FF2B5EF4-FFF2-40B4-BE49-F238E27FC236}">
                <a16:creationId xmlns:a16="http://schemas.microsoft.com/office/drawing/2014/main" id="{B9C705DA-CA02-45A9-A3CD-2E12462ADC94}"/>
              </a:ext>
            </a:extLst>
          </p:cNvPr>
          <p:cNvSpPr/>
          <p:nvPr/>
        </p:nvSpPr>
        <p:spPr>
          <a:xfrm flipH="1">
            <a:off x="5702116" y="2631060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Block Arc 49">
            <a:extLst>
              <a:ext uri="{FF2B5EF4-FFF2-40B4-BE49-F238E27FC236}">
                <a16:creationId xmlns:a16="http://schemas.microsoft.com/office/drawing/2014/main" id="{33ADA748-52D4-412F-85A6-4896F5BFD9C6}"/>
              </a:ext>
            </a:extLst>
          </p:cNvPr>
          <p:cNvSpPr/>
          <p:nvPr/>
        </p:nvSpPr>
        <p:spPr>
          <a:xfrm flipH="1">
            <a:off x="5714186" y="3449085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4579AAD-6628-45A5-82D7-E4DD5F8958CE}"/>
              </a:ext>
            </a:extLst>
          </p:cNvPr>
          <p:cNvSpPr/>
          <p:nvPr/>
        </p:nvSpPr>
        <p:spPr>
          <a:xfrm flipH="1">
            <a:off x="5702116" y="4203814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2" name="Block Arc 51">
            <a:extLst>
              <a:ext uri="{FF2B5EF4-FFF2-40B4-BE49-F238E27FC236}">
                <a16:creationId xmlns:a16="http://schemas.microsoft.com/office/drawing/2014/main" id="{F0AC4378-916F-4CA2-9DBD-5E13E12086FC}"/>
              </a:ext>
            </a:extLst>
          </p:cNvPr>
          <p:cNvSpPr/>
          <p:nvPr/>
        </p:nvSpPr>
        <p:spPr>
          <a:xfrm flipH="1">
            <a:off x="5667375" y="4946196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AE6467FE-EA3B-47F4-9C49-87AAFB1275CD}"/>
              </a:ext>
            </a:extLst>
          </p:cNvPr>
          <p:cNvSpPr/>
          <p:nvPr/>
        </p:nvSpPr>
        <p:spPr>
          <a:xfrm flipH="1">
            <a:off x="5692591" y="5715403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4" name="Block Arc 53">
            <a:extLst>
              <a:ext uri="{FF2B5EF4-FFF2-40B4-BE49-F238E27FC236}">
                <a16:creationId xmlns:a16="http://schemas.microsoft.com/office/drawing/2014/main" id="{6425BEB6-F447-4E5C-8A8C-678464945E1F}"/>
              </a:ext>
            </a:extLst>
          </p:cNvPr>
          <p:cNvSpPr/>
          <p:nvPr/>
        </p:nvSpPr>
        <p:spPr>
          <a:xfrm flipH="1">
            <a:off x="5702116" y="6421587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770697B-7AB5-4C9A-8DF6-5CB68DBE9417}"/>
              </a:ext>
            </a:extLst>
          </p:cNvPr>
          <p:cNvSpPr txBox="1">
            <a:spLocks/>
          </p:cNvSpPr>
          <p:nvPr/>
        </p:nvSpPr>
        <p:spPr>
          <a:xfrm>
            <a:off x="7676178" y="131004"/>
            <a:ext cx="4385627" cy="6706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solidFill>
                  <a:srgbClr val="004481"/>
                </a:solidFill>
                <a:latin typeface="Patua One"/>
              </a:rPr>
              <a:t>Evidence - Case studies &amp; extracts from your work</a:t>
            </a:r>
            <a:endParaRPr lang="en-GB" sz="24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84F4D1-125B-41A3-8F67-5CA50575A870}"/>
              </a:ext>
            </a:extLst>
          </p:cNvPr>
          <p:cNvSpPr txBox="1"/>
          <p:nvPr/>
        </p:nvSpPr>
        <p:spPr>
          <a:xfrm>
            <a:off x="7049193" y="1599008"/>
            <a:ext cx="47027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You may present case studies &amp; examples of your work, that clearly demonstrates your involvement and / or behaviour. If they do not, you will need to produce accompanying narrative explaining your role.</a:t>
            </a:r>
            <a:br>
              <a:rPr lang="en-US" b="0" i="0" dirty="0">
                <a:solidFill>
                  <a:srgbClr val="000000"/>
                </a:solidFill>
                <a:effectLst/>
                <a:latin typeface="Open Sans"/>
              </a:rPr>
            </a:br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Evidence should be no more than 5 years old.</a:t>
            </a:r>
            <a:br>
              <a:rPr lang="en-US" b="0" i="0" dirty="0">
                <a:solidFill>
                  <a:srgbClr val="000000"/>
                </a:solidFill>
                <a:effectLst/>
                <a:latin typeface="Open Sans"/>
              </a:rPr>
            </a:br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Contact details for a referee must be provided and ICiPS may contact them to validate your evidence.</a:t>
            </a:r>
          </a:p>
          <a:p>
            <a:pPr algn="ctr"/>
            <a:br>
              <a:rPr lang="en-US" dirty="0"/>
            </a:br>
            <a:r>
              <a:rPr lang="en-US" b="1" i="1" dirty="0">
                <a:solidFill>
                  <a:srgbClr val="000000"/>
                </a:solidFill>
                <a:effectLst/>
                <a:latin typeface="Open Sans"/>
              </a:rPr>
              <a:t>Please remove any sensitive data before submitting.</a:t>
            </a:r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  <a:p>
            <a:endParaRPr lang="en-GB" dirty="0"/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96ED157A-FB9D-4E80-85AF-E8C4AA48F46D}"/>
              </a:ext>
            </a:extLst>
          </p:cNvPr>
          <p:cNvSpPr txBox="1">
            <a:spLocks/>
          </p:cNvSpPr>
          <p:nvPr/>
        </p:nvSpPr>
        <p:spPr>
          <a:xfrm>
            <a:off x="21929" y="-49377"/>
            <a:ext cx="4520106" cy="6706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004481"/>
                </a:solidFill>
                <a:latin typeface="Patua One"/>
              </a:rPr>
              <a:t>Quantity and quality of evidence </a:t>
            </a:r>
            <a:endParaRPr lang="en-GB" sz="2400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8ACBE75-2E64-4621-A31B-0A9363465FE7}"/>
              </a:ext>
            </a:extLst>
          </p:cNvPr>
          <p:cNvSpPr txBox="1"/>
          <p:nvPr/>
        </p:nvSpPr>
        <p:spPr>
          <a:xfrm>
            <a:off x="158923" y="1609129"/>
            <a:ext cx="496252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Open Sans"/>
              </a:rPr>
              <a:t>W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e seek quality and relevance, not quantity.</a:t>
            </a:r>
          </a:p>
          <a:p>
            <a:pPr algn="l"/>
            <a:endParaRPr lang="en-US" dirty="0">
              <a:solidFill>
                <a:srgbClr val="000000"/>
              </a:solidFill>
              <a:latin typeface="Open Sans"/>
            </a:endParaRPr>
          </a:p>
          <a:p>
            <a:pPr algn="l"/>
            <a:r>
              <a:rPr lang="en-US" dirty="0">
                <a:solidFill>
                  <a:srgbClr val="000000"/>
                </a:solidFill>
                <a:latin typeface="Open Sans"/>
              </a:rPr>
              <a:t>You must pay attention to every word in every competency as they spell out what we are looking for and how we wish you to demonstrate understanding, e.g. </a:t>
            </a:r>
          </a:p>
          <a:p>
            <a:pPr algn="l"/>
            <a:endParaRPr lang="en-US" dirty="0">
              <a:solidFill>
                <a:srgbClr val="000000"/>
              </a:solidFill>
              <a:latin typeface="Open Sans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/>
              </a:rPr>
              <a:t>‘Describe’ we would expect you to explain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/>
              </a:rPr>
              <a:t>‘Discuss’ we would expect you to reflect on something from a variety of perspectives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Open Sans"/>
            </a:endParaRPr>
          </a:p>
          <a:p>
            <a:pPr algn="l"/>
            <a:r>
              <a:rPr lang="en-US" dirty="0">
                <a:solidFill>
                  <a:srgbClr val="000000"/>
                </a:solidFill>
                <a:latin typeface="Open Sans"/>
              </a:rPr>
              <a:t>Be careful that you don’t just address half the statement, every word  is there for a reason – it must be covered.</a:t>
            </a:r>
          </a:p>
        </p:txBody>
      </p:sp>
    </p:spTree>
    <p:extLst>
      <p:ext uri="{BB962C8B-B14F-4D97-AF65-F5344CB8AC3E}">
        <p14:creationId xmlns:p14="http://schemas.microsoft.com/office/powerpoint/2010/main" val="681608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ECBA631-9729-4AEB-9E5F-E67F8F724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267073"/>
              </p:ext>
            </p:extLst>
          </p:nvPr>
        </p:nvGraphicFramePr>
        <p:xfrm>
          <a:off x="0" y="0"/>
          <a:ext cx="12192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6663">
                  <a:extLst>
                    <a:ext uri="{9D8B030D-6E8A-4147-A177-3AD203B41FA5}">
                      <a16:colId xmlns:a16="http://schemas.microsoft.com/office/drawing/2014/main" val="2380440255"/>
                    </a:ext>
                  </a:extLst>
                </a:gridCol>
                <a:gridCol w="6075338">
                  <a:extLst>
                    <a:ext uri="{9D8B030D-6E8A-4147-A177-3AD203B41FA5}">
                      <a16:colId xmlns:a16="http://schemas.microsoft.com/office/drawing/2014/main" val="2193400264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blipFill dpi="0" rotWithShape="1">
                      <a:blip r:embed="rId2">
                        <a:alphaModFix amt="48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blipFill dpi="0" rotWithShape="1">
                      <a:blip r:embed="rId2">
                        <a:alphaModFix amt="48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537703327"/>
                  </a:ext>
                </a:extLst>
              </a:tr>
            </a:tbl>
          </a:graphicData>
        </a:graphic>
      </p:graphicFrame>
      <p:pic>
        <p:nvPicPr>
          <p:cNvPr id="12" name="Picture 11" descr="Green tick.png">
            <a:extLst>
              <a:ext uri="{FF2B5EF4-FFF2-40B4-BE49-F238E27FC236}">
                <a16:creationId xmlns:a16="http://schemas.microsoft.com/office/drawing/2014/main" id="{2AF37EA4-529C-4323-B549-561B9CCC08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25" y="5518087"/>
            <a:ext cx="936285" cy="1182449"/>
          </a:xfrm>
          <a:prstGeom prst="rect">
            <a:avLst/>
          </a:prstGeom>
        </p:spPr>
      </p:pic>
      <p:pic>
        <p:nvPicPr>
          <p:cNvPr id="13" name="Picture 12" descr="green line.png">
            <a:extLst>
              <a:ext uri="{FF2B5EF4-FFF2-40B4-BE49-F238E27FC236}">
                <a16:creationId xmlns:a16="http://schemas.microsoft.com/office/drawing/2014/main" id="{2E45EAFC-8D37-4778-86BC-E6C9788E8A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42"/>
            <a:ext cx="4320000" cy="542819"/>
          </a:xfrm>
          <a:prstGeom prst="rect">
            <a:avLst/>
          </a:prstGeom>
        </p:spPr>
      </p:pic>
      <p:pic>
        <p:nvPicPr>
          <p:cNvPr id="17" name="Picture 16" descr="Green tick.png">
            <a:extLst>
              <a:ext uri="{FF2B5EF4-FFF2-40B4-BE49-F238E27FC236}">
                <a16:creationId xmlns:a16="http://schemas.microsoft.com/office/drawing/2014/main" id="{E41B4E78-5743-47E1-9167-6EA311CA1E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770" y="5610224"/>
            <a:ext cx="961861" cy="1214749"/>
          </a:xfrm>
          <a:prstGeom prst="rect">
            <a:avLst/>
          </a:prstGeom>
        </p:spPr>
      </p:pic>
      <p:pic>
        <p:nvPicPr>
          <p:cNvPr id="18" name="Picture 17" descr="green line.png">
            <a:extLst>
              <a:ext uri="{FF2B5EF4-FFF2-40B4-BE49-F238E27FC236}">
                <a16:creationId xmlns:a16="http://schemas.microsoft.com/office/drawing/2014/main" id="{684A3240-39F2-4361-A12F-449C1D2029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72000" y="637221"/>
            <a:ext cx="4320000" cy="5428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580E87-D766-4422-8B05-8F5C21CEB1FE}"/>
              </a:ext>
            </a:extLst>
          </p:cNvPr>
          <p:cNvSpPr txBox="1"/>
          <p:nvPr/>
        </p:nvSpPr>
        <p:spPr>
          <a:xfrm>
            <a:off x="6035716" y="159764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439EB8-BD6C-4199-AEC6-99D739652BDB}"/>
              </a:ext>
            </a:extLst>
          </p:cNvPr>
          <p:cNvSpPr txBox="1"/>
          <p:nvPr/>
        </p:nvSpPr>
        <p:spPr>
          <a:xfrm>
            <a:off x="6011905" y="968616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594351-5393-4B8B-97F3-A03D0DEE905F}"/>
              </a:ext>
            </a:extLst>
          </p:cNvPr>
          <p:cNvSpPr txBox="1"/>
          <p:nvPr/>
        </p:nvSpPr>
        <p:spPr>
          <a:xfrm>
            <a:off x="6005989" y="1686472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22BED5-3397-4193-99C6-0D03FC11C740}"/>
              </a:ext>
            </a:extLst>
          </p:cNvPr>
          <p:cNvSpPr txBox="1"/>
          <p:nvPr/>
        </p:nvSpPr>
        <p:spPr>
          <a:xfrm>
            <a:off x="6027831" y="2544350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D03584-0DB0-489E-A6C3-21035C299FB5}"/>
              </a:ext>
            </a:extLst>
          </p:cNvPr>
          <p:cNvSpPr txBox="1"/>
          <p:nvPr/>
        </p:nvSpPr>
        <p:spPr>
          <a:xfrm>
            <a:off x="6007141" y="4102101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FBCD4C-0DFF-420A-9D49-230483FDA13D}"/>
              </a:ext>
            </a:extLst>
          </p:cNvPr>
          <p:cNvSpPr txBox="1"/>
          <p:nvPr/>
        </p:nvSpPr>
        <p:spPr>
          <a:xfrm>
            <a:off x="6005989" y="4854008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87BF4E-4F19-4E26-8DFB-9A07288E669F}"/>
              </a:ext>
            </a:extLst>
          </p:cNvPr>
          <p:cNvSpPr txBox="1"/>
          <p:nvPr/>
        </p:nvSpPr>
        <p:spPr>
          <a:xfrm>
            <a:off x="6005988" y="5621851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27136D-8545-451F-B554-5B702C2A2460}"/>
              </a:ext>
            </a:extLst>
          </p:cNvPr>
          <p:cNvSpPr txBox="1"/>
          <p:nvPr/>
        </p:nvSpPr>
        <p:spPr>
          <a:xfrm>
            <a:off x="6001453" y="6329399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65D756-4C08-4E21-B5FD-5E11A50CBD83}"/>
              </a:ext>
            </a:extLst>
          </p:cNvPr>
          <p:cNvSpPr txBox="1"/>
          <p:nvPr/>
        </p:nvSpPr>
        <p:spPr>
          <a:xfrm>
            <a:off x="5443874" y="149594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973ADC-A151-49CB-ADAD-3ACCC1A5220D}"/>
              </a:ext>
            </a:extLst>
          </p:cNvPr>
          <p:cNvSpPr txBox="1"/>
          <p:nvPr/>
        </p:nvSpPr>
        <p:spPr>
          <a:xfrm>
            <a:off x="5416466" y="1703590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436132-6D01-43EB-A785-75E1523D0AC3}"/>
              </a:ext>
            </a:extLst>
          </p:cNvPr>
          <p:cNvSpPr txBox="1"/>
          <p:nvPr/>
        </p:nvSpPr>
        <p:spPr>
          <a:xfrm>
            <a:off x="5416466" y="3359719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5515BD-93DC-46E0-97F7-0A408BE50B40}"/>
              </a:ext>
            </a:extLst>
          </p:cNvPr>
          <p:cNvSpPr txBox="1"/>
          <p:nvPr/>
        </p:nvSpPr>
        <p:spPr>
          <a:xfrm>
            <a:off x="5417618" y="4102101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9D05D2-F18B-4777-BF01-46857BA07417}"/>
              </a:ext>
            </a:extLst>
          </p:cNvPr>
          <p:cNvSpPr txBox="1"/>
          <p:nvPr/>
        </p:nvSpPr>
        <p:spPr>
          <a:xfrm>
            <a:off x="5408707" y="4854008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7C961C-6456-4061-B0D8-F7395BB0827B}"/>
              </a:ext>
            </a:extLst>
          </p:cNvPr>
          <p:cNvSpPr txBox="1"/>
          <p:nvPr/>
        </p:nvSpPr>
        <p:spPr>
          <a:xfrm>
            <a:off x="5420537" y="6334046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0" name="Block Arc 19">
            <a:extLst>
              <a:ext uri="{FF2B5EF4-FFF2-40B4-BE49-F238E27FC236}">
                <a16:creationId xmlns:a16="http://schemas.microsoft.com/office/drawing/2014/main" id="{29FC89EF-60FB-4F38-B7BB-374D6B6501D4}"/>
              </a:ext>
            </a:extLst>
          </p:cNvPr>
          <p:cNvSpPr/>
          <p:nvPr/>
        </p:nvSpPr>
        <p:spPr>
          <a:xfrm flipH="1">
            <a:off x="5732383" y="268652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69AEAC6-83F4-4F02-B403-F89B6BF2A826}"/>
              </a:ext>
            </a:extLst>
          </p:cNvPr>
          <p:cNvSpPr txBox="1"/>
          <p:nvPr/>
        </p:nvSpPr>
        <p:spPr>
          <a:xfrm>
            <a:off x="5443874" y="972780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301CC4-3940-47B2-9305-8A1D2533B42A}"/>
              </a:ext>
            </a:extLst>
          </p:cNvPr>
          <p:cNvSpPr txBox="1"/>
          <p:nvPr/>
        </p:nvSpPr>
        <p:spPr>
          <a:xfrm>
            <a:off x="5416466" y="2551499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03828A-ED7E-4C20-B61D-52FF7CD71E87}"/>
              </a:ext>
            </a:extLst>
          </p:cNvPr>
          <p:cNvSpPr txBox="1"/>
          <p:nvPr/>
        </p:nvSpPr>
        <p:spPr>
          <a:xfrm>
            <a:off x="5408891" y="5627066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C9F04A0-2903-4C92-BFA6-FF623E5B3805}"/>
              </a:ext>
            </a:extLst>
          </p:cNvPr>
          <p:cNvSpPr txBox="1"/>
          <p:nvPr/>
        </p:nvSpPr>
        <p:spPr>
          <a:xfrm>
            <a:off x="6011905" y="3357072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7" name="Block Arc 46">
            <a:extLst>
              <a:ext uri="{FF2B5EF4-FFF2-40B4-BE49-F238E27FC236}">
                <a16:creationId xmlns:a16="http://schemas.microsoft.com/office/drawing/2014/main" id="{42F5E656-CBB6-4D43-96A5-47086E2394C8}"/>
              </a:ext>
            </a:extLst>
          </p:cNvPr>
          <p:cNvSpPr/>
          <p:nvPr/>
        </p:nvSpPr>
        <p:spPr>
          <a:xfrm flipH="1">
            <a:off x="5727890" y="1088952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8" name="Block Arc 47">
            <a:extLst>
              <a:ext uri="{FF2B5EF4-FFF2-40B4-BE49-F238E27FC236}">
                <a16:creationId xmlns:a16="http://schemas.microsoft.com/office/drawing/2014/main" id="{2A28A3EE-A9B4-4F2D-9BA1-466DB22376DB}"/>
              </a:ext>
            </a:extLst>
          </p:cNvPr>
          <p:cNvSpPr/>
          <p:nvPr/>
        </p:nvSpPr>
        <p:spPr>
          <a:xfrm flipH="1">
            <a:off x="5691888" y="1793287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9" name="Block Arc 48">
            <a:extLst>
              <a:ext uri="{FF2B5EF4-FFF2-40B4-BE49-F238E27FC236}">
                <a16:creationId xmlns:a16="http://schemas.microsoft.com/office/drawing/2014/main" id="{B9C705DA-CA02-45A9-A3CD-2E12462ADC94}"/>
              </a:ext>
            </a:extLst>
          </p:cNvPr>
          <p:cNvSpPr/>
          <p:nvPr/>
        </p:nvSpPr>
        <p:spPr>
          <a:xfrm flipH="1">
            <a:off x="5702116" y="2631060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Block Arc 49">
            <a:extLst>
              <a:ext uri="{FF2B5EF4-FFF2-40B4-BE49-F238E27FC236}">
                <a16:creationId xmlns:a16="http://schemas.microsoft.com/office/drawing/2014/main" id="{33ADA748-52D4-412F-85A6-4896F5BFD9C6}"/>
              </a:ext>
            </a:extLst>
          </p:cNvPr>
          <p:cNvSpPr/>
          <p:nvPr/>
        </p:nvSpPr>
        <p:spPr>
          <a:xfrm flipH="1">
            <a:off x="5714186" y="3449085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4579AAD-6628-45A5-82D7-E4DD5F8958CE}"/>
              </a:ext>
            </a:extLst>
          </p:cNvPr>
          <p:cNvSpPr/>
          <p:nvPr/>
        </p:nvSpPr>
        <p:spPr>
          <a:xfrm flipH="1">
            <a:off x="5702116" y="4203814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2" name="Block Arc 51">
            <a:extLst>
              <a:ext uri="{FF2B5EF4-FFF2-40B4-BE49-F238E27FC236}">
                <a16:creationId xmlns:a16="http://schemas.microsoft.com/office/drawing/2014/main" id="{F0AC4378-916F-4CA2-9DBD-5E13E12086FC}"/>
              </a:ext>
            </a:extLst>
          </p:cNvPr>
          <p:cNvSpPr/>
          <p:nvPr/>
        </p:nvSpPr>
        <p:spPr>
          <a:xfrm flipH="1">
            <a:off x="5667375" y="4946196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AE6467FE-EA3B-47F4-9C49-87AAFB1275CD}"/>
              </a:ext>
            </a:extLst>
          </p:cNvPr>
          <p:cNvSpPr/>
          <p:nvPr/>
        </p:nvSpPr>
        <p:spPr>
          <a:xfrm flipH="1">
            <a:off x="5692591" y="5715403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4" name="Block Arc 53">
            <a:extLst>
              <a:ext uri="{FF2B5EF4-FFF2-40B4-BE49-F238E27FC236}">
                <a16:creationId xmlns:a16="http://schemas.microsoft.com/office/drawing/2014/main" id="{6425BEB6-F447-4E5C-8A8C-678464945E1F}"/>
              </a:ext>
            </a:extLst>
          </p:cNvPr>
          <p:cNvSpPr/>
          <p:nvPr/>
        </p:nvSpPr>
        <p:spPr>
          <a:xfrm flipH="1">
            <a:off x="5702116" y="6421587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5F7275A5-9FEE-4CB4-8FD7-122214EFBD5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971925" cy="5428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solidFill>
                  <a:srgbClr val="004481"/>
                </a:solidFill>
                <a:latin typeface="Patua One"/>
              </a:rPr>
              <a:t>Evidence - Witness Testimony</a:t>
            </a:r>
            <a:endParaRPr lang="en-GB" sz="24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049399E-8D33-496D-BF4C-4BCE7C9ED232}"/>
              </a:ext>
            </a:extLst>
          </p:cNvPr>
          <p:cNvSpPr txBox="1"/>
          <p:nvPr/>
        </p:nvSpPr>
        <p:spPr>
          <a:xfrm>
            <a:off x="292287" y="1449606"/>
            <a:ext cx="43936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Witness testimony may be used to evidence behaviors. A witness testimony is a sworn statement to confirm a behaviour has been observed.</a:t>
            </a:r>
          </a:p>
          <a:p>
            <a:pPr algn="l"/>
            <a:endParaRPr lang="en-US" dirty="0">
              <a:solidFill>
                <a:srgbClr val="000000"/>
              </a:solidFill>
              <a:latin typeface="Open Sans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30% of 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competencies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may be evidenced by witness testimony which must :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Confirm the behavior in question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Describe the circumstances in which they observed you display the behaviour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Be on headed paper, dated and signed by the testifier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Refer to you by name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State the testifiers’ relationship to you</a:t>
            </a:r>
          </a:p>
          <a:p>
            <a:endParaRPr lang="en-GB" dirty="0"/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440F7F8F-218A-405B-8156-4C79D0A44506}"/>
              </a:ext>
            </a:extLst>
          </p:cNvPr>
          <p:cNvSpPr txBox="1">
            <a:spLocks/>
          </p:cNvSpPr>
          <p:nvPr/>
        </p:nvSpPr>
        <p:spPr>
          <a:xfrm>
            <a:off x="9193590" y="-112928"/>
            <a:ext cx="2998410" cy="6229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400" b="1" dirty="0">
                <a:solidFill>
                  <a:srgbClr val="004481"/>
                </a:solidFill>
                <a:latin typeface="Patua One"/>
              </a:rPr>
              <a:t>Evidence - Narrative</a:t>
            </a:r>
            <a:endParaRPr lang="en-GB" sz="2400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3ABF3B9-FF98-4239-A9FF-C791B00A6F15}"/>
              </a:ext>
            </a:extLst>
          </p:cNvPr>
          <p:cNvSpPr txBox="1"/>
          <p:nvPr/>
        </p:nvSpPr>
        <p:spPr>
          <a:xfrm>
            <a:off x="7187024" y="1449606"/>
            <a:ext cx="475166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You may produce written work detailing how and when you displayed a behavior or applied your knowledge.  You must also provide contact details of a referee who is prepared to confirm your statement is accurate.</a:t>
            </a:r>
            <a:br>
              <a:rPr lang="en-US" b="0" i="0" dirty="0">
                <a:solidFill>
                  <a:srgbClr val="000000"/>
                </a:solidFill>
                <a:effectLst/>
                <a:latin typeface="Open Sans"/>
              </a:rPr>
            </a:br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You may produce narrative to evidence underpinning knowledge; enabling self-development through research and reading. You 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may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reference information from the internet but must not copy wholesale.  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W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e are seeking evidence that you have undertaken research and understand the concepts in question. 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665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ECBA631-9729-4AEB-9E5F-E67F8F724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68151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380440255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193400264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blipFill dpi="0" rotWithShape="1">
                      <a:blip r:embed="rId2">
                        <a:alphaModFix amt="48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blipFill dpi="0" rotWithShape="1">
                      <a:blip r:embed="rId2">
                        <a:alphaModFix amt="48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537703327"/>
                  </a:ext>
                </a:extLst>
              </a:tr>
            </a:tbl>
          </a:graphicData>
        </a:graphic>
      </p:graphicFrame>
      <p:pic>
        <p:nvPicPr>
          <p:cNvPr id="12" name="Picture 11" descr="Green tick.png">
            <a:extLst>
              <a:ext uri="{FF2B5EF4-FFF2-40B4-BE49-F238E27FC236}">
                <a16:creationId xmlns:a16="http://schemas.microsoft.com/office/drawing/2014/main" id="{2AF37EA4-529C-4323-B549-561B9CCC08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25" y="5518087"/>
            <a:ext cx="936285" cy="1182449"/>
          </a:xfrm>
          <a:prstGeom prst="rect">
            <a:avLst/>
          </a:prstGeom>
        </p:spPr>
      </p:pic>
      <p:pic>
        <p:nvPicPr>
          <p:cNvPr id="13" name="Picture 12" descr="green line.png">
            <a:extLst>
              <a:ext uri="{FF2B5EF4-FFF2-40B4-BE49-F238E27FC236}">
                <a16:creationId xmlns:a16="http://schemas.microsoft.com/office/drawing/2014/main" id="{2E45EAFC-8D37-4778-86BC-E6C9788E8A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80" y="581299"/>
            <a:ext cx="4320000" cy="542819"/>
          </a:xfrm>
          <a:prstGeom prst="rect">
            <a:avLst/>
          </a:prstGeom>
        </p:spPr>
      </p:pic>
      <p:pic>
        <p:nvPicPr>
          <p:cNvPr id="17" name="Picture 16" descr="Green tick.png">
            <a:extLst>
              <a:ext uri="{FF2B5EF4-FFF2-40B4-BE49-F238E27FC236}">
                <a16:creationId xmlns:a16="http://schemas.microsoft.com/office/drawing/2014/main" id="{E41B4E78-5743-47E1-9167-6EA311CA1E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770" y="5610224"/>
            <a:ext cx="961861" cy="1214749"/>
          </a:xfrm>
          <a:prstGeom prst="rect">
            <a:avLst/>
          </a:prstGeom>
        </p:spPr>
      </p:pic>
      <p:pic>
        <p:nvPicPr>
          <p:cNvPr id="18" name="Picture 17" descr="green line.png">
            <a:extLst>
              <a:ext uri="{FF2B5EF4-FFF2-40B4-BE49-F238E27FC236}">
                <a16:creationId xmlns:a16="http://schemas.microsoft.com/office/drawing/2014/main" id="{684A3240-39F2-4361-A12F-449C1D2029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61127" y="532511"/>
            <a:ext cx="4320000" cy="5428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580E87-D766-4422-8B05-8F5C21CEB1FE}"/>
              </a:ext>
            </a:extLst>
          </p:cNvPr>
          <p:cNvSpPr txBox="1"/>
          <p:nvPr/>
        </p:nvSpPr>
        <p:spPr>
          <a:xfrm>
            <a:off x="6035716" y="159764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439EB8-BD6C-4199-AEC6-99D739652BDB}"/>
              </a:ext>
            </a:extLst>
          </p:cNvPr>
          <p:cNvSpPr txBox="1"/>
          <p:nvPr/>
        </p:nvSpPr>
        <p:spPr>
          <a:xfrm>
            <a:off x="6011905" y="968616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594351-5393-4B8B-97F3-A03D0DEE905F}"/>
              </a:ext>
            </a:extLst>
          </p:cNvPr>
          <p:cNvSpPr txBox="1"/>
          <p:nvPr/>
        </p:nvSpPr>
        <p:spPr>
          <a:xfrm>
            <a:off x="6005989" y="1686472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22BED5-3397-4193-99C6-0D03FC11C740}"/>
              </a:ext>
            </a:extLst>
          </p:cNvPr>
          <p:cNvSpPr txBox="1"/>
          <p:nvPr/>
        </p:nvSpPr>
        <p:spPr>
          <a:xfrm>
            <a:off x="6027831" y="2544350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D03584-0DB0-489E-A6C3-21035C299FB5}"/>
              </a:ext>
            </a:extLst>
          </p:cNvPr>
          <p:cNvSpPr txBox="1"/>
          <p:nvPr/>
        </p:nvSpPr>
        <p:spPr>
          <a:xfrm>
            <a:off x="6007141" y="4102101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FBCD4C-0DFF-420A-9D49-230483FDA13D}"/>
              </a:ext>
            </a:extLst>
          </p:cNvPr>
          <p:cNvSpPr txBox="1"/>
          <p:nvPr/>
        </p:nvSpPr>
        <p:spPr>
          <a:xfrm>
            <a:off x="6005989" y="4854008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87BF4E-4F19-4E26-8DFB-9A07288E669F}"/>
              </a:ext>
            </a:extLst>
          </p:cNvPr>
          <p:cNvSpPr txBox="1"/>
          <p:nvPr/>
        </p:nvSpPr>
        <p:spPr>
          <a:xfrm>
            <a:off x="6005988" y="5621851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27136D-8545-451F-B554-5B702C2A2460}"/>
              </a:ext>
            </a:extLst>
          </p:cNvPr>
          <p:cNvSpPr txBox="1"/>
          <p:nvPr/>
        </p:nvSpPr>
        <p:spPr>
          <a:xfrm>
            <a:off x="6001453" y="6329399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65D756-4C08-4E21-B5FD-5E11A50CBD83}"/>
              </a:ext>
            </a:extLst>
          </p:cNvPr>
          <p:cNvSpPr txBox="1"/>
          <p:nvPr/>
        </p:nvSpPr>
        <p:spPr>
          <a:xfrm>
            <a:off x="5443874" y="149594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973ADC-A151-49CB-ADAD-3ACCC1A5220D}"/>
              </a:ext>
            </a:extLst>
          </p:cNvPr>
          <p:cNvSpPr txBox="1"/>
          <p:nvPr/>
        </p:nvSpPr>
        <p:spPr>
          <a:xfrm>
            <a:off x="5416466" y="1703590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436132-6D01-43EB-A785-75E1523D0AC3}"/>
              </a:ext>
            </a:extLst>
          </p:cNvPr>
          <p:cNvSpPr txBox="1"/>
          <p:nvPr/>
        </p:nvSpPr>
        <p:spPr>
          <a:xfrm>
            <a:off x="5416466" y="3359719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5515BD-93DC-46E0-97F7-0A408BE50B40}"/>
              </a:ext>
            </a:extLst>
          </p:cNvPr>
          <p:cNvSpPr txBox="1"/>
          <p:nvPr/>
        </p:nvSpPr>
        <p:spPr>
          <a:xfrm>
            <a:off x="5417618" y="4102101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9D05D2-F18B-4777-BF01-46857BA07417}"/>
              </a:ext>
            </a:extLst>
          </p:cNvPr>
          <p:cNvSpPr txBox="1"/>
          <p:nvPr/>
        </p:nvSpPr>
        <p:spPr>
          <a:xfrm>
            <a:off x="5408707" y="4854008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7C961C-6456-4061-B0D8-F7395BB0827B}"/>
              </a:ext>
            </a:extLst>
          </p:cNvPr>
          <p:cNvSpPr txBox="1"/>
          <p:nvPr/>
        </p:nvSpPr>
        <p:spPr>
          <a:xfrm>
            <a:off x="5420537" y="6334046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0" name="Block Arc 19">
            <a:extLst>
              <a:ext uri="{FF2B5EF4-FFF2-40B4-BE49-F238E27FC236}">
                <a16:creationId xmlns:a16="http://schemas.microsoft.com/office/drawing/2014/main" id="{29FC89EF-60FB-4F38-B7BB-374D6B6501D4}"/>
              </a:ext>
            </a:extLst>
          </p:cNvPr>
          <p:cNvSpPr/>
          <p:nvPr/>
        </p:nvSpPr>
        <p:spPr>
          <a:xfrm flipH="1">
            <a:off x="5732383" y="268652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69AEAC6-83F4-4F02-B403-F89B6BF2A826}"/>
              </a:ext>
            </a:extLst>
          </p:cNvPr>
          <p:cNvSpPr txBox="1"/>
          <p:nvPr/>
        </p:nvSpPr>
        <p:spPr>
          <a:xfrm>
            <a:off x="5443874" y="972780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301CC4-3940-47B2-9305-8A1D2533B42A}"/>
              </a:ext>
            </a:extLst>
          </p:cNvPr>
          <p:cNvSpPr txBox="1"/>
          <p:nvPr/>
        </p:nvSpPr>
        <p:spPr>
          <a:xfrm>
            <a:off x="5416466" y="2551499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03828A-ED7E-4C20-B61D-52FF7CD71E87}"/>
              </a:ext>
            </a:extLst>
          </p:cNvPr>
          <p:cNvSpPr txBox="1"/>
          <p:nvPr/>
        </p:nvSpPr>
        <p:spPr>
          <a:xfrm>
            <a:off x="5408891" y="5627066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C9F04A0-2903-4C92-BFA6-FF623E5B3805}"/>
              </a:ext>
            </a:extLst>
          </p:cNvPr>
          <p:cNvSpPr txBox="1"/>
          <p:nvPr/>
        </p:nvSpPr>
        <p:spPr>
          <a:xfrm>
            <a:off x="6011905" y="3357072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7" name="Block Arc 46">
            <a:extLst>
              <a:ext uri="{FF2B5EF4-FFF2-40B4-BE49-F238E27FC236}">
                <a16:creationId xmlns:a16="http://schemas.microsoft.com/office/drawing/2014/main" id="{42F5E656-CBB6-4D43-96A5-47086E2394C8}"/>
              </a:ext>
            </a:extLst>
          </p:cNvPr>
          <p:cNvSpPr/>
          <p:nvPr/>
        </p:nvSpPr>
        <p:spPr>
          <a:xfrm flipH="1">
            <a:off x="5727890" y="1088952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8" name="Block Arc 47">
            <a:extLst>
              <a:ext uri="{FF2B5EF4-FFF2-40B4-BE49-F238E27FC236}">
                <a16:creationId xmlns:a16="http://schemas.microsoft.com/office/drawing/2014/main" id="{2A28A3EE-A9B4-4F2D-9BA1-466DB22376DB}"/>
              </a:ext>
            </a:extLst>
          </p:cNvPr>
          <p:cNvSpPr/>
          <p:nvPr/>
        </p:nvSpPr>
        <p:spPr>
          <a:xfrm flipH="1">
            <a:off x="5691888" y="1793287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9" name="Block Arc 48">
            <a:extLst>
              <a:ext uri="{FF2B5EF4-FFF2-40B4-BE49-F238E27FC236}">
                <a16:creationId xmlns:a16="http://schemas.microsoft.com/office/drawing/2014/main" id="{B9C705DA-CA02-45A9-A3CD-2E12462ADC94}"/>
              </a:ext>
            </a:extLst>
          </p:cNvPr>
          <p:cNvSpPr/>
          <p:nvPr/>
        </p:nvSpPr>
        <p:spPr>
          <a:xfrm flipH="1">
            <a:off x="5702116" y="2631060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Block Arc 49">
            <a:extLst>
              <a:ext uri="{FF2B5EF4-FFF2-40B4-BE49-F238E27FC236}">
                <a16:creationId xmlns:a16="http://schemas.microsoft.com/office/drawing/2014/main" id="{33ADA748-52D4-412F-85A6-4896F5BFD9C6}"/>
              </a:ext>
            </a:extLst>
          </p:cNvPr>
          <p:cNvSpPr/>
          <p:nvPr/>
        </p:nvSpPr>
        <p:spPr>
          <a:xfrm flipH="1">
            <a:off x="5714186" y="3449085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4579AAD-6628-45A5-82D7-E4DD5F8958CE}"/>
              </a:ext>
            </a:extLst>
          </p:cNvPr>
          <p:cNvSpPr/>
          <p:nvPr/>
        </p:nvSpPr>
        <p:spPr>
          <a:xfrm flipH="1">
            <a:off x="5702116" y="4203814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2" name="Block Arc 51">
            <a:extLst>
              <a:ext uri="{FF2B5EF4-FFF2-40B4-BE49-F238E27FC236}">
                <a16:creationId xmlns:a16="http://schemas.microsoft.com/office/drawing/2014/main" id="{F0AC4378-916F-4CA2-9DBD-5E13E12086FC}"/>
              </a:ext>
            </a:extLst>
          </p:cNvPr>
          <p:cNvSpPr/>
          <p:nvPr/>
        </p:nvSpPr>
        <p:spPr>
          <a:xfrm flipH="1">
            <a:off x="5667375" y="4946196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AE6467FE-EA3B-47F4-9C49-87AAFB1275CD}"/>
              </a:ext>
            </a:extLst>
          </p:cNvPr>
          <p:cNvSpPr/>
          <p:nvPr/>
        </p:nvSpPr>
        <p:spPr>
          <a:xfrm flipH="1">
            <a:off x="5692591" y="5715403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4" name="Block Arc 53">
            <a:extLst>
              <a:ext uri="{FF2B5EF4-FFF2-40B4-BE49-F238E27FC236}">
                <a16:creationId xmlns:a16="http://schemas.microsoft.com/office/drawing/2014/main" id="{6425BEB6-F447-4E5C-8A8C-678464945E1F}"/>
              </a:ext>
            </a:extLst>
          </p:cNvPr>
          <p:cNvSpPr/>
          <p:nvPr/>
        </p:nvSpPr>
        <p:spPr>
          <a:xfrm flipH="1">
            <a:off x="5702116" y="6421587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47A05B6-03EC-42E9-A9DD-2C7F960068B1}"/>
              </a:ext>
            </a:extLst>
          </p:cNvPr>
          <p:cNvSpPr txBox="1"/>
          <p:nvPr/>
        </p:nvSpPr>
        <p:spPr>
          <a:xfrm>
            <a:off x="290402" y="1251086"/>
            <a:ext cx="470214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Open Sans"/>
              </a:rPr>
              <a:t>Annual appraisal </a:t>
            </a:r>
          </a:p>
          <a:p>
            <a:endParaRPr lang="en-US" b="1" i="0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To evidence behaviors you may present your appraisal for the current or previous year. 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Please blank out anything that does not relate to the competency.</a:t>
            </a:r>
          </a:p>
          <a:p>
            <a:endParaRPr lang="en-US" dirty="0">
              <a:solidFill>
                <a:srgbClr val="000000"/>
              </a:solidFill>
              <a:latin typeface="Open Sans"/>
            </a:endParaRPr>
          </a:p>
          <a:p>
            <a:endParaRPr lang="en-US" dirty="0">
              <a:solidFill>
                <a:srgbClr val="000000"/>
              </a:solidFill>
              <a:latin typeface="Open Sans"/>
            </a:endParaRPr>
          </a:p>
          <a:p>
            <a:r>
              <a:rPr lang="en-US" b="1" dirty="0">
                <a:solidFill>
                  <a:srgbClr val="000000"/>
                </a:solidFill>
                <a:latin typeface="Open Sans"/>
              </a:rPr>
              <a:t>Prior learning</a:t>
            </a:r>
          </a:p>
          <a:p>
            <a:endParaRPr lang="en-US" dirty="0">
              <a:solidFill>
                <a:srgbClr val="000000"/>
              </a:solidFill>
              <a:latin typeface="Open Sans"/>
            </a:endParaRPr>
          </a:p>
          <a:p>
            <a:r>
              <a:rPr lang="en-US" dirty="0">
                <a:solidFill>
                  <a:srgbClr val="000000"/>
                </a:solidFill>
                <a:latin typeface="Open Sans"/>
              </a:rPr>
              <a:t>Certificates confirming prior learning can be </a:t>
            </a:r>
            <a:r>
              <a:rPr lang="en-GB" dirty="0">
                <a:solidFill>
                  <a:srgbClr val="000000"/>
                </a:solidFill>
                <a:latin typeface="Open Sans"/>
              </a:rPr>
              <a:t>uploaded against relevant underpinning knowledge competencies; these areas will be tested during your professional discussion. </a:t>
            </a:r>
          </a:p>
          <a:p>
            <a:r>
              <a:rPr lang="en-GB" i="1" dirty="0">
                <a:solidFill>
                  <a:srgbClr val="000000"/>
                </a:solidFill>
                <a:latin typeface="Open Sans"/>
              </a:rPr>
              <a:t>If training was undertaken by an ICIPS Recognised supplier, you will receive automatic entry – please see details on our fast-track page</a:t>
            </a:r>
            <a:endParaRPr lang="en-GB" i="1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F3DB1693-68A5-46D9-B5FF-5A4597A7DC32}"/>
              </a:ext>
            </a:extLst>
          </p:cNvPr>
          <p:cNvSpPr txBox="1">
            <a:spLocks/>
          </p:cNvSpPr>
          <p:nvPr/>
        </p:nvSpPr>
        <p:spPr>
          <a:xfrm>
            <a:off x="0" y="17711"/>
            <a:ext cx="4163695" cy="6299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>
                <a:solidFill>
                  <a:srgbClr val="004481"/>
                </a:solidFill>
                <a:latin typeface="Patua One"/>
              </a:rPr>
              <a:t>Other evidence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779B896-10A6-4457-9082-E99289D3B984}"/>
              </a:ext>
            </a:extLst>
          </p:cNvPr>
          <p:cNvSpPr txBox="1"/>
          <p:nvPr/>
        </p:nvSpPr>
        <p:spPr>
          <a:xfrm>
            <a:off x="7050680" y="1366841"/>
            <a:ext cx="472516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Open Sans"/>
              </a:rPr>
              <a:t>CI passport</a:t>
            </a:r>
          </a:p>
          <a:p>
            <a:endParaRPr lang="en-US" dirty="0">
              <a:solidFill>
                <a:srgbClr val="000000"/>
              </a:solidFill>
              <a:latin typeface="Open Sans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In the course information you will find a CI passport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which contains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competencies that can be signed off in the workplace. </a:t>
            </a:r>
          </a:p>
          <a:p>
            <a:endParaRPr lang="en-US" dirty="0">
              <a:solidFill>
                <a:srgbClr val="000000"/>
              </a:solidFill>
              <a:latin typeface="Open Sans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This enables you to capture confirmation of capability, knowledge and Behaviours, on the job.</a:t>
            </a:r>
          </a:p>
          <a:p>
            <a:endParaRPr lang="en-US" dirty="0">
              <a:solidFill>
                <a:srgbClr val="000000"/>
              </a:solidFill>
              <a:latin typeface="Open Sans"/>
            </a:endParaRPr>
          </a:p>
          <a:p>
            <a:r>
              <a:rPr lang="en-US" dirty="0">
                <a:solidFill>
                  <a:srgbClr val="000000"/>
                </a:solidFill>
                <a:latin typeface="Open Sans"/>
              </a:rPr>
              <a:t>It must be signed off by a senior manager, with their contact details provided.</a:t>
            </a:r>
          </a:p>
          <a:p>
            <a:endParaRPr lang="en-US" dirty="0">
              <a:solidFill>
                <a:srgbClr val="000000"/>
              </a:solidFill>
              <a:latin typeface="Open Sans"/>
            </a:endParaRPr>
          </a:p>
          <a:p>
            <a:r>
              <a:rPr lang="en-US" dirty="0">
                <a:solidFill>
                  <a:srgbClr val="000000"/>
                </a:solidFill>
                <a:latin typeface="Open Sans"/>
              </a:rPr>
              <a:t>Once some, or all of it is completed you may upload it as evidence.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5704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ECBA631-9729-4AEB-9E5F-E67F8F724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419604"/>
              </p:ext>
            </p:extLst>
          </p:nvPr>
        </p:nvGraphicFramePr>
        <p:xfrm>
          <a:off x="24513" y="-33027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380440255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193400264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blipFill dpi="0" rotWithShape="1">
                      <a:blip r:embed="rId2">
                        <a:alphaModFix amt="48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blipFill dpi="0" rotWithShape="1">
                      <a:blip r:embed="rId2">
                        <a:alphaModFix amt="48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537703327"/>
                  </a:ext>
                </a:extLst>
              </a:tr>
            </a:tbl>
          </a:graphicData>
        </a:graphic>
      </p:graphicFrame>
      <p:pic>
        <p:nvPicPr>
          <p:cNvPr id="12" name="Picture 11" descr="Green tick.png">
            <a:extLst>
              <a:ext uri="{FF2B5EF4-FFF2-40B4-BE49-F238E27FC236}">
                <a16:creationId xmlns:a16="http://schemas.microsoft.com/office/drawing/2014/main" id="{2AF37EA4-529C-4323-B549-561B9CCC08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25" y="5518087"/>
            <a:ext cx="936285" cy="1182449"/>
          </a:xfrm>
          <a:prstGeom prst="rect">
            <a:avLst/>
          </a:prstGeom>
        </p:spPr>
      </p:pic>
      <p:pic>
        <p:nvPicPr>
          <p:cNvPr id="13" name="Picture 12" descr="green line.png">
            <a:extLst>
              <a:ext uri="{FF2B5EF4-FFF2-40B4-BE49-F238E27FC236}">
                <a16:creationId xmlns:a16="http://schemas.microsoft.com/office/drawing/2014/main" id="{2E45EAFC-8D37-4778-86BC-E6C9788E8A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644"/>
            <a:ext cx="4320000" cy="542819"/>
          </a:xfrm>
          <a:prstGeom prst="rect">
            <a:avLst/>
          </a:prstGeom>
        </p:spPr>
      </p:pic>
      <p:pic>
        <p:nvPicPr>
          <p:cNvPr id="17" name="Picture 16" descr="Green tick.png">
            <a:extLst>
              <a:ext uri="{FF2B5EF4-FFF2-40B4-BE49-F238E27FC236}">
                <a16:creationId xmlns:a16="http://schemas.microsoft.com/office/drawing/2014/main" id="{E41B4E78-5743-47E1-9167-6EA311CA1E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770" y="5610224"/>
            <a:ext cx="961861" cy="1214749"/>
          </a:xfrm>
          <a:prstGeom prst="rect">
            <a:avLst/>
          </a:prstGeom>
        </p:spPr>
      </p:pic>
      <p:pic>
        <p:nvPicPr>
          <p:cNvPr id="18" name="Picture 17" descr="green line.png">
            <a:extLst>
              <a:ext uri="{FF2B5EF4-FFF2-40B4-BE49-F238E27FC236}">
                <a16:creationId xmlns:a16="http://schemas.microsoft.com/office/drawing/2014/main" id="{684A3240-39F2-4361-A12F-449C1D2029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72000" y="838996"/>
            <a:ext cx="4320000" cy="5428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580E87-D766-4422-8B05-8F5C21CEB1FE}"/>
              </a:ext>
            </a:extLst>
          </p:cNvPr>
          <p:cNvSpPr txBox="1"/>
          <p:nvPr/>
        </p:nvSpPr>
        <p:spPr>
          <a:xfrm>
            <a:off x="6035716" y="159764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439EB8-BD6C-4199-AEC6-99D739652BDB}"/>
              </a:ext>
            </a:extLst>
          </p:cNvPr>
          <p:cNvSpPr txBox="1"/>
          <p:nvPr/>
        </p:nvSpPr>
        <p:spPr>
          <a:xfrm>
            <a:off x="6011905" y="968616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594351-5393-4B8B-97F3-A03D0DEE905F}"/>
              </a:ext>
            </a:extLst>
          </p:cNvPr>
          <p:cNvSpPr txBox="1"/>
          <p:nvPr/>
        </p:nvSpPr>
        <p:spPr>
          <a:xfrm>
            <a:off x="6005989" y="1686472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22BED5-3397-4193-99C6-0D03FC11C740}"/>
              </a:ext>
            </a:extLst>
          </p:cNvPr>
          <p:cNvSpPr txBox="1"/>
          <p:nvPr/>
        </p:nvSpPr>
        <p:spPr>
          <a:xfrm>
            <a:off x="6027831" y="2544350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D03584-0DB0-489E-A6C3-21035C299FB5}"/>
              </a:ext>
            </a:extLst>
          </p:cNvPr>
          <p:cNvSpPr txBox="1"/>
          <p:nvPr/>
        </p:nvSpPr>
        <p:spPr>
          <a:xfrm>
            <a:off x="6007141" y="4102101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FBCD4C-0DFF-420A-9D49-230483FDA13D}"/>
              </a:ext>
            </a:extLst>
          </p:cNvPr>
          <p:cNvSpPr txBox="1"/>
          <p:nvPr/>
        </p:nvSpPr>
        <p:spPr>
          <a:xfrm>
            <a:off x="6005989" y="4854008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87BF4E-4F19-4E26-8DFB-9A07288E669F}"/>
              </a:ext>
            </a:extLst>
          </p:cNvPr>
          <p:cNvSpPr txBox="1"/>
          <p:nvPr/>
        </p:nvSpPr>
        <p:spPr>
          <a:xfrm>
            <a:off x="6005988" y="5621851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27136D-8545-451F-B554-5B702C2A2460}"/>
              </a:ext>
            </a:extLst>
          </p:cNvPr>
          <p:cNvSpPr txBox="1"/>
          <p:nvPr/>
        </p:nvSpPr>
        <p:spPr>
          <a:xfrm>
            <a:off x="6001453" y="6329399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65D756-4C08-4E21-B5FD-5E11A50CBD83}"/>
              </a:ext>
            </a:extLst>
          </p:cNvPr>
          <p:cNvSpPr txBox="1"/>
          <p:nvPr/>
        </p:nvSpPr>
        <p:spPr>
          <a:xfrm>
            <a:off x="5443874" y="149594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973ADC-A151-49CB-ADAD-3ACCC1A5220D}"/>
              </a:ext>
            </a:extLst>
          </p:cNvPr>
          <p:cNvSpPr txBox="1"/>
          <p:nvPr/>
        </p:nvSpPr>
        <p:spPr>
          <a:xfrm>
            <a:off x="5416466" y="1703590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436132-6D01-43EB-A785-75E1523D0AC3}"/>
              </a:ext>
            </a:extLst>
          </p:cNvPr>
          <p:cNvSpPr txBox="1"/>
          <p:nvPr/>
        </p:nvSpPr>
        <p:spPr>
          <a:xfrm>
            <a:off x="5416466" y="3359719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5515BD-93DC-46E0-97F7-0A408BE50B40}"/>
              </a:ext>
            </a:extLst>
          </p:cNvPr>
          <p:cNvSpPr txBox="1"/>
          <p:nvPr/>
        </p:nvSpPr>
        <p:spPr>
          <a:xfrm>
            <a:off x="5417618" y="4102101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9D05D2-F18B-4777-BF01-46857BA07417}"/>
              </a:ext>
            </a:extLst>
          </p:cNvPr>
          <p:cNvSpPr txBox="1"/>
          <p:nvPr/>
        </p:nvSpPr>
        <p:spPr>
          <a:xfrm>
            <a:off x="5408707" y="4854008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7C961C-6456-4061-B0D8-F7395BB0827B}"/>
              </a:ext>
            </a:extLst>
          </p:cNvPr>
          <p:cNvSpPr txBox="1"/>
          <p:nvPr/>
        </p:nvSpPr>
        <p:spPr>
          <a:xfrm>
            <a:off x="5420537" y="6334046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0" name="Block Arc 19">
            <a:extLst>
              <a:ext uri="{FF2B5EF4-FFF2-40B4-BE49-F238E27FC236}">
                <a16:creationId xmlns:a16="http://schemas.microsoft.com/office/drawing/2014/main" id="{29FC89EF-60FB-4F38-B7BB-374D6B6501D4}"/>
              </a:ext>
            </a:extLst>
          </p:cNvPr>
          <p:cNvSpPr/>
          <p:nvPr/>
        </p:nvSpPr>
        <p:spPr>
          <a:xfrm flipH="1">
            <a:off x="5732383" y="268652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69AEAC6-83F4-4F02-B403-F89B6BF2A826}"/>
              </a:ext>
            </a:extLst>
          </p:cNvPr>
          <p:cNvSpPr txBox="1"/>
          <p:nvPr/>
        </p:nvSpPr>
        <p:spPr>
          <a:xfrm>
            <a:off x="5443874" y="972780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301CC4-3940-47B2-9305-8A1D2533B42A}"/>
              </a:ext>
            </a:extLst>
          </p:cNvPr>
          <p:cNvSpPr txBox="1"/>
          <p:nvPr/>
        </p:nvSpPr>
        <p:spPr>
          <a:xfrm>
            <a:off x="5416466" y="2551499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03828A-ED7E-4C20-B61D-52FF7CD71E87}"/>
              </a:ext>
            </a:extLst>
          </p:cNvPr>
          <p:cNvSpPr txBox="1"/>
          <p:nvPr/>
        </p:nvSpPr>
        <p:spPr>
          <a:xfrm>
            <a:off x="5408891" y="5627066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C9F04A0-2903-4C92-BFA6-FF623E5B3805}"/>
              </a:ext>
            </a:extLst>
          </p:cNvPr>
          <p:cNvSpPr txBox="1"/>
          <p:nvPr/>
        </p:nvSpPr>
        <p:spPr>
          <a:xfrm>
            <a:off x="6011905" y="3357072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7" name="Block Arc 46">
            <a:extLst>
              <a:ext uri="{FF2B5EF4-FFF2-40B4-BE49-F238E27FC236}">
                <a16:creationId xmlns:a16="http://schemas.microsoft.com/office/drawing/2014/main" id="{42F5E656-CBB6-4D43-96A5-47086E2394C8}"/>
              </a:ext>
            </a:extLst>
          </p:cNvPr>
          <p:cNvSpPr/>
          <p:nvPr/>
        </p:nvSpPr>
        <p:spPr>
          <a:xfrm flipH="1">
            <a:off x="5727890" y="1088952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8" name="Block Arc 47">
            <a:extLst>
              <a:ext uri="{FF2B5EF4-FFF2-40B4-BE49-F238E27FC236}">
                <a16:creationId xmlns:a16="http://schemas.microsoft.com/office/drawing/2014/main" id="{2A28A3EE-A9B4-4F2D-9BA1-466DB22376DB}"/>
              </a:ext>
            </a:extLst>
          </p:cNvPr>
          <p:cNvSpPr/>
          <p:nvPr/>
        </p:nvSpPr>
        <p:spPr>
          <a:xfrm flipH="1">
            <a:off x="5691888" y="1793287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9" name="Block Arc 48">
            <a:extLst>
              <a:ext uri="{FF2B5EF4-FFF2-40B4-BE49-F238E27FC236}">
                <a16:creationId xmlns:a16="http://schemas.microsoft.com/office/drawing/2014/main" id="{B9C705DA-CA02-45A9-A3CD-2E12462ADC94}"/>
              </a:ext>
            </a:extLst>
          </p:cNvPr>
          <p:cNvSpPr/>
          <p:nvPr/>
        </p:nvSpPr>
        <p:spPr>
          <a:xfrm flipH="1">
            <a:off x="5702116" y="2631060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Block Arc 49">
            <a:extLst>
              <a:ext uri="{FF2B5EF4-FFF2-40B4-BE49-F238E27FC236}">
                <a16:creationId xmlns:a16="http://schemas.microsoft.com/office/drawing/2014/main" id="{33ADA748-52D4-412F-85A6-4896F5BFD9C6}"/>
              </a:ext>
            </a:extLst>
          </p:cNvPr>
          <p:cNvSpPr/>
          <p:nvPr/>
        </p:nvSpPr>
        <p:spPr>
          <a:xfrm flipH="1">
            <a:off x="5714186" y="3449085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4579AAD-6628-45A5-82D7-E4DD5F8958CE}"/>
              </a:ext>
            </a:extLst>
          </p:cNvPr>
          <p:cNvSpPr/>
          <p:nvPr/>
        </p:nvSpPr>
        <p:spPr>
          <a:xfrm flipH="1">
            <a:off x="5702116" y="4203814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2" name="Block Arc 51">
            <a:extLst>
              <a:ext uri="{FF2B5EF4-FFF2-40B4-BE49-F238E27FC236}">
                <a16:creationId xmlns:a16="http://schemas.microsoft.com/office/drawing/2014/main" id="{F0AC4378-916F-4CA2-9DBD-5E13E12086FC}"/>
              </a:ext>
            </a:extLst>
          </p:cNvPr>
          <p:cNvSpPr/>
          <p:nvPr/>
        </p:nvSpPr>
        <p:spPr>
          <a:xfrm flipH="1">
            <a:off x="5667375" y="4946196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AE6467FE-EA3B-47F4-9C49-87AAFB1275CD}"/>
              </a:ext>
            </a:extLst>
          </p:cNvPr>
          <p:cNvSpPr/>
          <p:nvPr/>
        </p:nvSpPr>
        <p:spPr>
          <a:xfrm flipH="1">
            <a:off x="5692591" y="5715403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4" name="Block Arc 53">
            <a:extLst>
              <a:ext uri="{FF2B5EF4-FFF2-40B4-BE49-F238E27FC236}">
                <a16:creationId xmlns:a16="http://schemas.microsoft.com/office/drawing/2014/main" id="{6425BEB6-F447-4E5C-8A8C-678464945E1F}"/>
              </a:ext>
            </a:extLst>
          </p:cNvPr>
          <p:cNvSpPr/>
          <p:nvPr/>
        </p:nvSpPr>
        <p:spPr>
          <a:xfrm flipH="1">
            <a:off x="5702116" y="6421587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DA074D8-F851-4E80-B9B1-40F347394E98}"/>
              </a:ext>
            </a:extLst>
          </p:cNvPr>
          <p:cNvSpPr txBox="1"/>
          <p:nvPr/>
        </p:nvSpPr>
        <p:spPr>
          <a:xfrm>
            <a:off x="563015" y="1536360"/>
            <a:ext cx="424815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Once you have completed 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a competency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you may submit if for assessment.</a:t>
            </a:r>
            <a:br>
              <a:rPr lang="en-US" b="0" i="0" dirty="0">
                <a:solidFill>
                  <a:srgbClr val="000000"/>
                </a:solidFill>
                <a:effectLst/>
                <a:latin typeface="Open Sans"/>
              </a:rPr>
            </a:br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You will either receive a message saying it has been signed off, or detailed guidance on what additional work is required.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You can request a meeting to discuss any areas you are not sure about either using the learning portal, or email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/>
              </a:rPr>
              <a:t>training@icips.org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.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B36CBDE2-F74A-4842-837D-85363A1FA33B}"/>
              </a:ext>
            </a:extLst>
          </p:cNvPr>
          <p:cNvSpPr txBox="1">
            <a:spLocks/>
          </p:cNvSpPr>
          <p:nvPr/>
        </p:nvSpPr>
        <p:spPr>
          <a:xfrm>
            <a:off x="22031" y="24357"/>
            <a:ext cx="4832484" cy="5377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700" b="1" dirty="0">
                <a:solidFill>
                  <a:srgbClr val="004481"/>
                </a:solidFill>
                <a:latin typeface="Patua One"/>
              </a:rPr>
              <a:t>After completing a competency</a:t>
            </a:r>
            <a:endParaRPr lang="en-GB" sz="2700" b="1" dirty="0"/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2B3EDC85-833A-44EF-BF0B-6DFE9AC14E41}"/>
              </a:ext>
            </a:extLst>
          </p:cNvPr>
          <p:cNvSpPr txBox="1">
            <a:spLocks/>
          </p:cNvSpPr>
          <p:nvPr/>
        </p:nvSpPr>
        <p:spPr>
          <a:xfrm>
            <a:off x="7817161" y="-65786"/>
            <a:ext cx="4374839" cy="6278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700" b="1" dirty="0">
                <a:solidFill>
                  <a:srgbClr val="004481"/>
                </a:solidFill>
                <a:latin typeface="Patua One"/>
              </a:rPr>
              <a:t>The final stage of assessment</a:t>
            </a:r>
            <a:endParaRPr lang="en-GB" sz="2700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F33E9B7-C85C-4971-9540-2A259CEB94AB}"/>
              </a:ext>
            </a:extLst>
          </p:cNvPr>
          <p:cNvSpPr txBox="1"/>
          <p:nvPr/>
        </p:nvSpPr>
        <p:spPr>
          <a:xfrm>
            <a:off x="6989058" y="1494689"/>
            <a:ext cx="472939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Once all assignments 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are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complete, you will be contacted to arrange a time for a professional discussion. The purpose is to talk through some of the evidence presented, or areas where more evidence is required.</a:t>
            </a:r>
            <a:br>
              <a:rPr lang="en-US" b="0" i="0" dirty="0">
                <a:solidFill>
                  <a:srgbClr val="000000"/>
                </a:solidFill>
                <a:effectLst/>
                <a:latin typeface="Open Sans"/>
              </a:rPr>
            </a:br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The discussion is held by phone or 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online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 and takes around 45 minutes</a:t>
            </a:r>
            <a:br>
              <a:rPr lang="en-US" b="0" i="0" dirty="0">
                <a:solidFill>
                  <a:srgbClr val="000000"/>
                </a:solidFill>
                <a:effectLst/>
                <a:latin typeface="Open Sans"/>
              </a:rPr>
            </a:br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If the assessor is satisfied that everything is complete; you will be informed either that professional membership has been awarded or more work is required.</a:t>
            </a:r>
          </a:p>
          <a:p>
            <a:pPr algn="l"/>
            <a:endParaRPr lang="en-US" dirty="0">
              <a:solidFill>
                <a:srgbClr val="000000"/>
              </a:solidFill>
              <a:latin typeface="Open Sans"/>
            </a:endParaRPr>
          </a:p>
          <a:p>
            <a:pPr algn="l"/>
            <a:endParaRPr lang="en-US" dirty="0">
              <a:solidFill>
                <a:srgbClr val="00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61959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ECBA631-9729-4AEB-9E5F-E67F8F72483C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380440255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193400264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blipFill dpi="0" rotWithShape="1">
                      <a:blip r:embed="rId2">
                        <a:alphaModFix amt="48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blipFill dpi="0" rotWithShape="1">
                      <a:blip r:embed="rId2">
                        <a:alphaModFix amt="48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537703327"/>
                  </a:ext>
                </a:extLst>
              </a:tr>
            </a:tbl>
          </a:graphicData>
        </a:graphic>
      </p:graphicFrame>
      <p:pic>
        <p:nvPicPr>
          <p:cNvPr id="12" name="Picture 11" descr="Green tick.png">
            <a:extLst>
              <a:ext uri="{FF2B5EF4-FFF2-40B4-BE49-F238E27FC236}">
                <a16:creationId xmlns:a16="http://schemas.microsoft.com/office/drawing/2014/main" id="{2AF37EA4-529C-4323-B549-561B9CCC08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25" y="5518087"/>
            <a:ext cx="936285" cy="1182449"/>
          </a:xfrm>
          <a:prstGeom prst="rect">
            <a:avLst/>
          </a:prstGeom>
        </p:spPr>
      </p:pic>
      <p:pic>
        <p:nvPicPr>
          <p:cNvPr id="13" name="Picture 12" descr="green line.png">
            <a:extLst>
              <a:ext uri="{FF2B5EF4-FFF2-40B4-BE49-F238E27FC236}">
                <a16:creationId xmlns:a16="http://schemas.microsoft.com/office/drawing/2014/main" id="{2E45EAFC-8D37-4778-86BC-E6C9788E8A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644"/>
            <a:ext cx="4320000" cy="542819"/>
          </a:xfrm>
          <a:prstGeom prst="rect">
            <a:avLst/>
          </a:prstGeom>
        </p:spPr>
      </p:pic>
      <p:pic>
        <p:nvPicPr>
          <p:cNvPr id="17" name="Picture 16" descr="Green tick.png">
            <a:extLst>
              <a:ext uri="{FF2B5EF4-FFF2-40B4-BE49-F238E27FC236}">
                <a16:creationId xmlns:a16="http://schemas.microsoft.com/office/drawing/2014/main" id="{E41B4E78-5743-47E1-9167-6EA311CA1E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770" y="5610224"/>
            <a:ext cx="961861" cy="1214749"/>
          </a:xfrm>
          <a:prstGeom prst="rect">
            <a:avLst/>
          </a:prstGeom>
        </p:spPr>
      </p:pic>
      <p:pic>
        <p:nvPicPr>
          <p:cNvPr id="18" name="Picture 17" descr="green line.png">
            <a:extLst>
              <a:ext uri="{FF2B5EF4-FFF2-40B4-BE49-F238E27FC236}">
                <a16:creationId xmlns:a16="http://schemas.microsoft.com/office/drawing/2014/main" id="{684A3240-39F2-4361-A12F-449C1D2029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72000" y="769644"/>
            <a:ext cx="4320000" cy="5428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580E87-D766-4422-8B05-8F5C21CEB1FE}"/>
              </a:ext>
            </a:extLst>
          </p:cNvPr>
          <p:cNvSpPr txBox="1"/>
          <p:nvPr/>
        </p:nvSpPr>
        <p:spPr>
          <a:xfrm>
            <a:off x="6035716" y="159764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439EB8-BD6C-4199-AEC6-99D739652BDB}"/>
              </a:ext>
            </a:extLst>
          </p:cNvPr>
          <p:cNvSpPr txBox="1"/>
          <p:nvPr/>
        </p:nvSpPr>
        <p:spPr>
          <a:xfrm>
            <a:off x="6011905" y="968616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594351-5393-4B8B-97F3-A03D0DEE905F}"/>
              </a:ext>
            </a:extLst>
          </p:cNvPr>
          <p:cNvSpPr txBox="1"/>
          <p:nvPr/>
        </p:nvSpPr>
        <p:spPr>
          <a:xfrm>
            <a:off x="6005989" y="1686472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22BED5-3397-4193-99C6-0D03FC11C740}"/>
              </a:ext>
            </a:extLst>
          </p:cNvPr>
          <p:cNvSpPr txBox="1"/>
          <p:nvPr/>
        </p:nvSpPr>
        <p:spPr>
          <a:xfrm>
            <a:off x="6027831" y="2544350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D03584-0DB0-489E-A6C3-21035C299FB5}"/>
              </a:ext>
            </a:extLst>
          </p:cNvPr>
          <p:cNvSpPr txBox="1"/>
          <p:nvPr/>
        </p:nvSpPr>
        <p:spPr>
          <a:xfrm>
            <a:off x="6007141" y="4102101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FBCD4C-0DFF-420A-9D49-230483FDA13D}"/>
              </a:ext>
            </a:extLst>
          </p:cNvPr>
          <p:cNvSpPr txBox="1"/>
          <p:nvPr/>
        </p:nvSpPr>
        <p:spPr>
          <a:xfrm>
            <a:off x="6005989" y="4854008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87BF4E-4F19-4E26-8DFB-9A07288E669F}"/>
              </a:ext>
            </a:extLst>
          </p:cNvPr>
          <p:cNvSpPr txBox="1"/>
          <p:nvPr/>
        </p:nvSpPr>
        <p:spPr>
          <a:xfrm>
            <a:off x="6005988" y="5621851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27136D-8545-451F-B554-5B702C2A2460}"/>
              </a:ext>
            </a:extLst>
          </p:cNvPr>
          <p:cNvSpPr txBox="1"/>
          <p:nvPr/>
        </p:nvSpPr>
        <p:spPr>
          <a:xfrm>
            <a:off x="6001453" y="6329399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65D756-4C08-4E21-B5FD-5E11A50CBD83}"/>
              </a:ext>
            </a:extLst>
          </p:cNvPr>
          <p:cNvSpPr txBox="1"/>
          <p:nvPr/>
        </p:nvSpPr>
        <p:spPr>
          <a:xfrm>
            <a:off x="5443874" y="149594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973ADC-A151-49CB-ADAD-3ACCC1A5220D}"/>
              </a:ext>
            </a:extLst>
          </p:cNvPr>
          <p:cNvSpPr txBox="1"/>
          <p:nvPr/>
        </p:nvSpPr>
        <p:spPr>
          <a:xfrm>
            <a:off x="5416466" y="1703590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436132-6D01-43EB-A785-75E1523D0AC3}"/>
              </a:ext>
            </a:extLst>
          </p:cNvPr>
          <p:cNvSpPr txBox="1"/>
          <p:nvPr/>
        </p:nvSpPr>
        <p:spPr>
          <a:xfrm>
            <a:off x="5416466" y="3359719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5515BD-93DC-46E0-97F7-0A408BE50B40}"/>
              </a:ext>
            </a:extLst>
          </p:cNvPr>
          <p:cNvSpPr txBox="1"/>
          <p:nvPr/>
        </p:nvSpPr>
        <p:spPr>
          <a:xfrm>
            <a:off x="5417618" y="4102101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9D05D2-F18B-4777-BF01-46857BA07417}"/>
              </a:ext>
            </a:extLst>
          </p:cNvPr>
          <p:cNvSpPr txBox="1"/>
          <p:nvPr/>
        </p:nvSpPr>
        <p:spPr>
          <a:xfrm>
            <a:off x="5408707" y="4854008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7C961C-6456-4061-B0D8-F7395BB0827B}"/>
              </a:ext>
            </a:extLst>
          </p:cNvPr>
          <p:cNvSpPr txBox="1"/>
          <p:nvPr/>
        </p:nvSpPr>
        <p:spPr>
          <a:xfrm>
            <a:off x="5420537" y="6334046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0" name="Block Arc 19">
            <a:extLst>
              <a:ext uri="{FF2B5EF4-FFF2-40B4-BE49-F238E27FC236}">
                <a16:creationId xmlns:a16="http://schemas.microsoft.com/office/drawing/2014/main" id="{29FC89EF-60FB-4F38-B7BB-374D6B6501D4}"/>
              </a:ext>
            </a:extLst>
          </p:cNvPr>
          <p:cNvSpPr/>
          <p:nvPr/>
        </p:nvSpPr>
        <p:spPr>
          <a:xfrm flipH="1">
            <a:off x="5732383" y="268652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69AEAC6-83F4-4F02-B403-F89B6BF2A826}"/>
              </a:ext>
            </a:extLst>
          </p:cNvPr>
          <p:cNvSpPr txBox="1"/>
          <p:nvPr/>
        </p:nvSpPr>
        <p:spPr>
          <a:xfrm>
            <a:off x="5443874" y="972780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301CC4-3940-47B2-9305-8A1D2533B42A}"/>
              </a:ext>
            </a:extLst>
          </p:cNvPr>
          <p:cNvSpPr txBox="1"/>
          <p:nvPr/>
        </p:nvSpPr>
        <p:spPr>
          <a:xfrm>
            <a:off x="5416466" y="2551499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03828A-ED7E-4C20-B61D-52FF7CD71E87}"/>
              </a:ext>
            </a:extLst>
          </p:cNvPr>
          <p:cNvSpPr txBox="1"/>
          <p:nvPr/>
        </p:nvSpPr>
        <p:spPr>
          <a:xfrm>
            <a:off x="5408891" y="5627066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C9F04A0-2903-4C92-BFA6-FF623E5B3805}"/>
              </a:ext>
            </a:extLst>
          </p:cNvPr>
          <p:cNvSpPr txBox="1"/>
          <p:nvPr/>
        </p:nvSpPr>
        <p:spPr>
          <a:xfrm>
            <a:off x="6011905" y="3357072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7" name="Block Arc 46">
            <a:extLst>
              <a:ext uri="{FF2B5EF4-FFF2-40B4-BE49-F238E27FC236}">
                <a16:creationId xmlns:a16="http://schemas.microsoft.com/office/drawing/2014/main" id="{42F5E656-CBB6-4D43-96A5-47086E2394C8}"/>
              </a:ext>
            </a:extLst>
          </p:cNvPr>
          <p:cNvSpPr/>
          <p:nvPr/>
        </p:nvSpPr>
        <p:spPr>
          <a:xfrm flipH="1">
            <a:off x="5727890" y="1088952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8" name="Block Arc 47">
            <a:extLst>
              <a:ext uri="{FF2B5EF4-FFF2-40B4-BE49-F238E27FC236}">
                <a16:creationId xmlns:a16="http://schemas.microsoft.com/office/drawing/2014/main" id="{2A28A3EE-A9B4-4F2D-9BA1-466DB22376DB}"/>
              </a:ext>
            </a:extLst>
          </p:cNvPr>
          <p:cNvSpPr/>
          <p:nvPr/>
        </p:nvSpPr>
        <p:spPr>
          <a:xfrm flipH="1">
            <a:off x="5691888" y="1793287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9" name="Block Arc 48">
            <a:extLst>
              <a:ext uri="{FF2B5EF4-FFF2-40B4-BE49-F238E27FC236}">
                <a16:creationId xmlns:a16="http://schemas.microsoft.com/office/drawing/2014/main" id="{B9C705DA-CA02-45A9-A3CD-2E12462ADC94}"/>
              </a:ext>
            </a:extLst>
          </p:cNvPr>
          <p:cNvSpPr/>
          <p:nvPr/>
        </p:nvSpPr>
        <p:spPr>
          <a:xfrm flipH="1">
            <a:off x="5702116" y="2631060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Block Arc 49">
            <a:extLst>
              <a:ext uri="{FF2B5EF4-FFF2-40B4-BE49-F238E27FC236}">
                <a16:creationId xmlns:a16="http://schemas.microsoft.com/office/drawing/2014/main" id="{33ADA748-52D4-412F-85A6-4896F5BFD9C6}"/>
              </a:ext>
            </a:extLst>
          </p:cNvPr>
          <p:cNvSpPr/>
          <p:nvPr/>
        </p:nvSpPr>
        <p:spPr>
          <a:xfrm flipH="1">
            <a:off x="5714186" y="3449085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4579AAD-6628-45A5-82D7-E4DD5F8958CE}"/>
              </a:ext>
            </a:extLst>
          </p:cNvPr>
          <p:cNvSpPr/>
          <p:nvPr/>
        </p:nvSpPr>
        <p:spPr>
          <a:xfrm flipH="1">
            <a:off x="5702116" y="4203814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2" name="Block Arc 51">
            <a:extLst>
              <a:ext uri="{FF2B5EF4-FFF2-40B4-BE49-F238E27FC236}">
                <a16:creationId xmlns:a16="http://schemas.microsoft.com/office/drawing/2014/main" id="{F0AC4378-916F-4CA2-9DBD-5E13E12086FC}"/>
              </a:ext>
            </a:extLst>
          </p:cNvPr>
          <p:cNvSpPr/>
          <p:nvPr/>
        </p:nvSpPr>
        <p:spPr>
          <a:xfrm flipH="1">
            <a:off x="5667375" y="4946196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AE6467FE-EA3B-47F4-9C49-87AAFB1275CD}"/>
              </a:ext>
            </a:extLst>
          </p:cNvPr>
          <p:cNvSpPr/>
          <p:nvPr/>
        </p:nvSpPr>
        <p:spPr>
          <a:xfrm flipH="1">
            <a:off x="5692591" y="5715403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4" name="Block Arc 53">
            <a:extLst>
              <a:ext uri="{FF2B5EF4-FFF2-40B4-BE49-F238E27FC236}">
                <a16:creationId xmlns:a16="http://schemas.microsoft.com/office/drawing/2014/main" id="{6425BEB6-F447-4E5C-8A8C-678464945E1F}"/>
              </a:ext>
            </a:extLst>
          </p:cNvPr>
          <p:cNvSpPr/>
          <p:nvPr/>
        </p:nvSpPr>
        <p:spPr>
          <a:xfrm flipH="1">
            <a:off x="5702116" y="6421587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1997C050-227D-45A7-861E-FF2224B4CF0D}"/>
              </a:ext>
            </a:extLst>
          </p:cNvPr>
          <p:cNvSpPr txBox="1">
            <a:spLocks/>
          </p:cNvSpPr>
          <p:nvPr/>
        </p:nvSpPr>
        <p:spPr>
          <a:xfrm>
            <a:off x="8746256" y="-60544"/>
            <a:ext cx="3381375" cy="658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Patua One"/>
              </a:rPr>
              <a:t>Paying for membership</a:t>
            </a: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50FCEAAD-1DA7-441B-86F1-697D73BB9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743" y="5452164"/>
            <a:ext cx="1696514" cy="127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3B8BA16-F946-4A24-AC13-2C9FEBC4D6AC}"/>
              </a:ext>
            </a:extLst>
          </p:cNvPr>
          <p:cNvSpPr txBox="1"/>
          <p:nvPr/>
        </p:nvSpPr>
        <p:spPr>
          <a:xfrm>
            <a:off x="7031113" y="1458891"/>
            <a:ext cx="481220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Open Sans"/>
              </a:rPr>
              <a:t>On offer of professional membership, you will be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 sent an invoice for the annual fee.</a:t>
            </a:r>
          </a:p>
          <a:p>
            <a:pPr algn="l"/>
            <a:endParaRPr lang="en-US" dirty="0">
              <a:solidFill>
                <a:srgbClr val="000000"/>
              </a:solidFill>
              <a:latin typeface="Open Sans"/>
            </a:endParaRPr>
          </a:p>
          <a:p>
            <a:pPr algn="l"/>
            <a:r>
              <a:rPr lang="en-US" dirty="0">
                <a:solidFill>
                  <a:srgbClr val="000000"/>
                </a:solidFill>
                <a:latin typeface="Open Sans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f your fee is being paid by your employer, you should provide a billing address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and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 a PO number.</a:t>
            </a:r>
          </a:p>
          <a:p>
            <a:pPr algn="l"/>
            <a:endParaRPr lang="en-US" dirty="0">
              <a:solidFill>
                <a:srgbClr val="000000"/>
              </a:solidFill>
              <a:latin typeface="Open Sans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 If you are a Corporate member, the fee is prepaid.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Once paid, you will be sent a certificate and badge 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/>
              </a:rPr>
              <a:t>and so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 long as you are a paid-up member, you may use letters after your name and our logo tag.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6BDE5FF2-8267-4983-A3C5-62E1E02D7ED9}"/>
              </a:ext>
            </a:extLst>
          </p:cNvPr>
          <p:cNvSpPr txBox="1">
            <a:spLocks/>
          </p:cNvSpPr>
          <p:nvPr/>
        </p:nvSpPr>
        <p:spPr>
          <a:xfrm>
            <a:off x="0" y="-69297"/>
            <a:ext cx="3381375" cy="658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Patua One"/>
              </a:rPr>
              <a:t>Don’t struggle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284CF7E-A35C-43BF-998F-6061C1CABF15}"/>
              </a:ext>
            </a:extLst>
          </p:cNvPr>
          <p:cNvSpPr txBox="1"/>
          <p:nvPr/>
        </p:nvSpPr>
        <p:spPr>
          <a:xfrm>
            <a:off x="246151" y="1351164"/>
            <a:ext cx="481220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Open Sans"/>
              </a:rPr>
              <a:t>If you are struggling, you can contact ICIPS for support, either through your learning account or directly at </a:t>
            </a:r>
            <a:r>
              <a:rPr lang="en-US" dirty="0" err="1">
                <a:solidFill>
                  <a:srgbClr val="000000"/>
                </a:solidFill>
                <a:latin typeface="Open Sans"/>
                <a:hlinkClick r:id="rId7"/>
              </a:rPr>
              <a:t>info@icips.org</a:t>
            </a:r>
            <a:endParaRPr lang="en-US" dirty="0">
              <a:solidFill>
                <a:srgbClr val="000000"/>
              </a:solidFill>
              <a:latin typeface="Open Sans"/>
            </a:endParaRP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/>
            <a:endParaRPr lang="en-US" dirty="0">
              <a:solidFill>
                <a:srgbClr val="000000"/>
              </a:solidFill>
              <a:latin typeface="Open Sans"/>
            </a:endParaRPr>
          </a:p>
          <a:p>
            <a:pPr algn="l"/>
            <a:r>
              <a:rPr lang="en-US" dirty="0">
                <a:solidFill>
                  <a:srgbClr val="000000"/>
                </a:solidFill>
                <a:latin typeface="Open Sans"/>
              </a:rPr>
              <a:t>As people move to our new learning platform, cohort members can elect to make their email details visible to others in their cohort, for informal support.</a:t>
            </a:r>
          </a:p>
          <a:p>
            <a:pPr algn="l"/>
            <a:endParaRPr lang="en-US" dirty="0">
              <a:solidFill>
                <a:srgbClr val="000000"/>
              </a:solidFill>
              <a:latin typeface="Open Sans"/>
            </a:endParaRPr>
          </a:p>
          <a:p>
            <a:pPr algn="l"/>
            <a:endParaRPr lang="en-US" dirty="0">
              <a:solidFill>
                <a:srgbClr val="000000"/>
              </a:solidFill>
              <a:latin typeface="Open Sans"/>
            </a:endParaRPr>
          </a:p>
          <a:p>
            <a:pPr algn="l"/>
            <a:r>
              <a:rPr lang="en-US" dirty="0">
                <a:solidFill>
                  <a:srgbClr val="000000"/>
                </a:solidFill>
                <a:latin typeface="Open Sans"/>
              </a:rPr>
              <a:t>As an alternative option you can elect to take an on-line, fully invigilated exam instead. The charge for this option is £85.00 for each attempt.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15792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ECBA631-9729-4AEB-9E5F-E67F8F724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176336"/>
              </p:ext>
            </p:extLst>
          </p:nvPr>
        </p:nvGraphicFramePr>
        <p:xfrm>
          <a:off x="0" y="33026"/>
          <a:ext cx="12192000" cy="6824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380440255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193400264"/>
                    </a:ext>
                  </a:extLst>
                </a:gridCol>
              </a:tblGrid>
              <a:tr h="6824973">
                <a:tc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>
                    <a:blipFill dpi="0" rotWithShape="1">
                      <a:blip r:embed="rId2">
                        <a:alphaModFix amt="48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blipFill dpi="0" rotWithShape="1">
                      <a:blip r:embed="rId2">
                        <a:alphaModFix amt="48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537703327"/>
                  </a:ext>
                </a:extLst>
              </a:tr>
            </a:tbl>
          </a:graphicData>
        </a:graphic>
      </p:graphicFrame>
      <p:pic>
        <p:nvPicPr>
          <p:cNvPr id="12" name="Picture 11" descr="Green tick.png">
            <a:extLst>
              <a:ext uri="{FF2B5EF4-FFF2-40B4-BE49-F238E27FC236}">
                <a16:creationId xmlns:a16="http://schemas.microsoft.com/office/drawing/2014/main" id="{2AF37EA4-529C-4323-B549-561B9CCC08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25" y="5518087"/>
            <a:ext cx="936285" cy="1182449"/>
          </a:xfrm>
          <a:prstGeom prst="rect">
            <a:avLst/>
          </a:prstGeom>
        </p:spPr>
      </p:pic>
      <p:pic>
        <p:nvPicPr>
          <p:cNvPr id="13" name="Picture 12" descr="green line.png">
            <a:extLst>
              <a:ext uri="{FF2B5EF4-FFF2-40B4-BE49-F238E27FC236}">
                <a16:creationId xmlns:a16="http://schemas.microsoft.com/office/drawing/2014/main" id="{2E45EAFC-8D37-4778-86BC-E6C9788E8A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644"/>
            <a:ext cx="4320000" cy="542819"/>
          </a:xfrm>
          <a:prstGeom prst="rect">
            <a:avLst/>
          </a:prstGeom>
        </p:spPr>
      </p:pic>
      <p:pic>
        <p:nvPicPr>
          <p:cNvPr id="17" name="Picture 16" descr="Green tick.png">
            <a:extLst>
              <a:ext uri="{FF2B5EF4-FFF2-40B4-BE49-F238E27FC236}">
                <a16:creationId xmlns:a16="http://schemas.microsoft.com/office/drawing/2014/main" id="{E41B4E78-5743-47E1-9167-6EA311CA1E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770" y="5610224"/>
            <a:ext cx="961861" cy="1214749"/>
          </a:xfrm>
          <a:prstGeom prst="rect">
            <a:avLst/>
          </a:prstGeom>
        </p:spPr>
      </p:pic>
      <p:pic>
        <p:nvPicPr>
          <p:cNvPr id="18" name="Picture 17" descr="green line.png">
            <a:extLst>
              <a:ext uri="{FF2B5EF4-FFF2-40B4-BE49-F238E27FC236}">
                <a16:creationId xmlns:a16="http://schemas.microsoft.com/office/drawing/2014/main" id="{684A3240-39F2-4361-A12F-449C1D2029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72000" y="838996"/>
            <a:ext cx="4320000" cy="5428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580E87-D766-4422-8B05-8F5C21CEB1FE}"/>
              </a:ext>
            </a:extLst>
          </p:cNvPr>
          <p:cNvSpPr txBox="1"/>
          <p:nvPr/>
        </p:nvSpPr>
        <p:spPr>
          <a:xfrm>
            <a:off x="6035716" y="159764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439EB8-BD6C-4199-AEC6-99D739652BDB}"/>
              </a:ext>
            </a:extLst>
          </p:cNvPr>
          <p:cNvSpPr txBox="1"/>
          <p:nvPr/>
        </p:nvSpPr>
        <p:spPr>
          <a:xfrm>
            <a:off x="6011905" y="968616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594351-5393-4B8B-97F3-A03D0DEE905F}"/>
              </a:ext>
            </a:extLst>
          </p:cNvPr>
          <p:cNvSpPr txBox="1"/>
          <p:nvPr/>
        </p:nvSpPr>
        <p:spPr>
          <a:xfrm>
            <a:off x="6005989" y="1686472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22BED5-3397-4193-99C6-0D03FC11C740}"/>
              </a:ext>
            </a:extLst>
          </p:cNvPr>
          <p:cNvSpPr txBox="1"/>
          <p:nvPr/>
        </p:nvSpPr>
        <p:spPr>
          <a:xfrm>
            <a:off x="6027831" y="2544350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D03584-0DB0-489E-A6C3-21035C299FB5}"/>
              </a:ext>
            </a:extLst>
          </p:cNvPr>
          <p:cNvSpPr txBox="1"/>
          <p:nvPr/>
        </p:nvSpPr>
        <p:spPr>
          <a:xfrm>
            <a:off x="6007141" y="4102101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FBCD4C-0DFF-420A-9D49-230483FDA13D}"/>
              </a:ext>
            </a:extLst>
          </p:cNvPr>
          <p:cNvSpPr txBox="1"/>
          <p:nvPr/>
        </p:nvSpPr>
        <p:spPr>
          <a:xfrm>
            <a:off x="6005989" y="4854008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87BF4E-4F19-4E26-8DFB-9A07288E669F}"/>
              </a:ext>
            </a:extLst>
          </p:cNvPr>
          <p:cNvSpPr txBox="1"/>
          <p:nvPr/>
        </p:nvSpPr>
        <p:spPr>
          <a:xfrm>
            <a:off x="6005988" y="5621851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27136D-8545-451F-B554-5B702C2A2460}"/>
              </a:ext>
            </a:extLst>
          </p:cNvPr>
          <p:cNvSpPr txBox="1"/>
          <p:nvPr/>
        </p:nvSpPr>
        <p:spPr>
          <a:xfrm>
            <a:off x="6001453" y="6329399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65D756-4C08-4E21-B5FD-5E11A50CBD83}"/>
              </a:ext>
            </a:extLst>
          </p:cNvPr>
          <p:cNvSpPr txBox="1"/>
          <p:nvPr/>
        </p:nvSpPr>
        <p:spPr>
          <a:xfrm>
            <a:off x="5443874" y="149594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973ADC-A151-49CB-ADAD-3ACCC1A5220D}"/>
              </a:ext>
            </a:extLst>
          </p:cNvPr>
          <p:cNvSpPr txBox="1"/>
          <p:nvPr/>
        </p:nvSpPr>
        <p:spPr>
          <a:xfrm>
            <a:off x="5416466" y="1703590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436132-6D01-43EB-A785-75E1523D0AC3}"/>
              </a:ext>
            </a:extLst>
          </p:cNvPr>
          <p:cNvSpPr txBox="1"/>
          <p:nvPr/>
        </p:nvSpPr>
        <p:spPr>
          <a:xfrm>
            <a:off x="5416466" y="3359719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5515BD-93DC-46E0-97F7-0A408BE50B40}"/>
              </a:ext>
            </a:extLst>
          </p:cNvPr>
          <p:cNvSpPr txBox="1"/>
          <p:nvPr/>
        </p:nvSpPr>
        <p:spPr>
          <a:xfrm>
            <a:off x="5417618" y="4102101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9D05D2-F18B-4777-BF01-46857BA07417}"/>
              </a:ext>
            </a:extLst>
          </p:cNvPr>
          <p:cNvSpPr txBox="1"/>
          <p:nvPr/>
        </p:nvSpPr>
        <p:spPr>
          <a:xfrm>
            <a:off x="5408707" y="4854008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7C961C-6456-4061-B0D8-F7395BB0827B}"/>
              </a:ext>
            </a:extLst>
          </p:cNvPr>
          <p:cNvSpPr txBox="1"/>
          <p:nvPr/>
        </p:nvSpPr>
        <p:spPr>
          <a:xfrm>
            <a:off x="5420537" y="6334046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0" name="Block Arc 19">
            <a:extLst>
              <a:ext uri="{FF2B5EF4-FFF2-40B4-BE49-F238E27FC236}">
                <a16:creationId xmlns:a16="http://schemas.microsoft.com/office/drawing/2014/main" id="{29FC89EF-60FB-4F38-B7BB-374D6B6501D4}"/>
              </a:ext>
            </a:extLst>
          </p:cNvPr>
          <p:cNvSpPr/>
          <p:nvPr/>
        </p:nvSpPr>
        <p:spPr>
          <a:xfrm flipH="1">
            <a:off x="5732383" y="268652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69AEAC6-83F4-4F02-B403-F89B6BF2A826}"/>
              </a:ext>
            </a:extLst>
          </p:cNvPr>
          <p:cNvSpPr txBox="1"/>
          <p:nvPr/>
        </p:nvSpPr>
        <p:spPr>
          <a:xfrm>
            <a:off x="5443874" y="972780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301CC4-3940-47B2-9305-8A1D2533B42A}"/>
              </a:ext>
            </a:extLst>
          </p:cNvPr>
          <p:cNvSpPr txBox="1"/>
          <p:nvPr/>
        </p:nvSpPr>
        <p:spPr>
          <a:xfrm>
            <a:off x="5416466" y="2551499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03828A-ED7E-4C20-B61D-52FF7CD71E87}"/>
              </a:ext>
            </a:extLst>
          </p:cNvPr>
          <p:cNvSpPr txBox="1"/>
          <p:nvPr/>
        </p:nvSpPr>
        <p:spPr>
          <a:xfrm>
            <a:off x="5408891" y="5627066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C9F04A0-2903-4C92-BFA6-FF623E5B3805}"/>
              </a:ext>
            </a:extLst>
          </p:cNvPr>
          <p:cNvSpPr txBox="1"/>
          <p:nvPr/>
        </p:nvSpPr>
        <p:spPr>
          <a:xfrm>
            <a:off x="6011905" y="3357072"/>
            <a:ext cx="428625" cy="4125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7" name="Block Arc 46">
            <a:extLst>
              <a:ext uri="{FF2B5EF4-FFF2-40B4-BE49-F238E27FC236}">
                <a16:creationId xmlns:a16="http://schemas.microsoft.com/office/drawing/2014/main" id="{42F5E656-CBB6-4D43-96A5-47086E2394C8}"/>
              </a:ext>
            </a:extLst>
          </p:cNvPr>
          <p:cNvSpPr/>
          <p:nvPr/>
        </p:nvSpPr>
        <p:spPr>
          <a:xfrm flipH="1">
            <a:off x="5727890" y="1088952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8" name="Block Arc 47">
            <a:extLst>
              <a:ext uri="{FF2B5EF4-FFF2-40B4-BE49-F238E27FC236}">
                <a16:creationId xmlns:a16="http://schemas.microsoft.com/office/drawing/2014/main" id="{2A28A3EE-A9B4-4F2D-9BA1-466DB22376DB}"/>
              </a:ext>
            </a:extLst>
          </p:cNvPr>
          <p:cNvSpPr/>
          <p:nvPr/>
        </p:nvSpPr>
        <p:spPr>
          <a:xfrm flipH="1">
            <a:off x="5691888" y="1793287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9" name="Block Arc 48">
            <a:extLst>
              <a:ext uri="{FF2B5EF4-FFF2-40B4-BE49-F238E27FC236}">
                <a16:creationId xmlns:a16="http://schemas.microsoft.com/office/drawing/2014/main" id="{B9C705DA-CA02-45A9-A3CD-2E12462ADC94}"/>
              </a:ext>
            </a:extLst>
          </p:cNvPr>
          <p:cNvSpPr/>
          <p:nvPr/>
        </p:nvSpPr>
        <p:spPr>
          <a:xfrm flipH="1">
            <a:off x="5702116" y="2631060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Block Arc 49">
            <a:extLst>
              <a:ext uri="{FF2B5EF4-FFF2-40B4-BE49-F238E27FC236}">
                <a16:creationId xmlns:a16="http://schemas.microsoft.com/office/drawing/2014/main" id="{33ADA748-52D4-412F-85A6-4896F5BFD9C6}"/>
              </a:ext>
            </a:extLst>
          </p:cNvPr>
          <p:cNvSpPr/>
          <p:nvPr/>
        </p:nvSpPr>
        <p:spPr>
          <a:xfrm flipH="1">
            <a:off x="5714186" y="3449085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4579AAD-6628-45A5-82D7-E4DD5F8958CE}"/>
              </a:ext>
            </a:extLst>
          </p:cNvPr>
          <p:cNvSpPr/>
          <p:nvPr/>
        </p:nvSpPr>
        <p:spPr>
          <a:xfrm flipH="1">
            <a:off x="5702116" y="4203814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2" name="Block Arc 51">
            <a:extLst>
              <a:ext uri="{FF2B5EF4-FFF2-40B4-BE49-F238E27FC236}">
                <a16:creationId xmlns:a16="http://schemas.microsoft.com/office/drawing/2014/main" id="{F0AC4378-916F-4CA2-9DBD-5E13E12086FC}"/>
              </a:ext>
            </a:extLst>
          </p:cNvPr>
          <p:cNvSpPr/>
          <p:nvPr/>
        </p:nvSpPr>
        <p:spPr>
          <a:xfrm flipH="1">
            <a:off x="5667375" y="4946196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AE6467FE-EA3B-47F4-9C49-87AAFB1275CD}"/>
              </a:ext>
            </a:extLst>
          </p:cNvPr>
          <p:cNvSpPr/>
          <p:nvPr/>
        </p:nvSpPr>
        <p:spPr>
          <a:xfrm flipH="1">
            <a:off x="5692591" y="5715403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4" name="Block Arc 53">
            <a:extLst>
              <a:ext uri="{FF2B5EF4-FFF2-40B4-BE49-F238E27FC236}">
                <a16:creationId xmlns:a16="http://schemas.microsoft.com/office/drawing/2014/main" id="{6425BEB6-F447-4E5C-8A8C-678464945E1F}"/>
              </a:ext>
            </a:extLst>
          </p:cNvPr>
          <p:cNvSpPr/>
          <p:nvPr/>
        </p:nvSpPr>
        <p:spPr>
          <a:xfrm flipH="1">
            <a:off x="5702116" y="6421587"/>
            <a:ext cx="428625" cy="231930"/>
          </a:xfrm>
          <a:prstGeom prst="blockArc">
            <a:avLst>
              <a:gd name="adj1" fmla="val 10800000"/>
              <a:gd name="adj2" fmla="val 220360"/>
              <a:gd name="adj3" fmla="val 0"/>
            </a:avLst>
          </a:prstGeom>
          <a:solidFill>
            <a:schemeClr val="tx1">
              <a:lumMod val="65000"/>
              <a:lumOff val="35000"/>
            </a:schemeClr>
          </a:solidFill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47A05B6-03EC-42E9-A9DD-2C7F960068B1}"/>
              </a:ext>
            </a:extLst>
          </p:cNvPr>
          <p:cNvSpPr txBox="1"/>
          <p:nvPr/>
        </p:nvSpPr>
        <p:spPr>
          <a:xfrm>
            <a:off x="7079409" y="1573197"/>
            <a:ext cx="472206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Open Sans"/>
              </a:rPr>
              <a:t>Moving through the grades is a case of building on your evidence to demonstrate a broader range of knowledge and experience.</a:t>
            </a:r>
          </a:p>
          <a:p>
            <a:endParaRPr lang="en-US" dirty="0">
              <a:solidFill>
                <a:srgbClr val="000000"/>
              </a:solidFill>
              <a:latin typeface="Open Sans"/>
            </a:endParaRPr>
          </a:p>
          <a:p>
            <a:r>
              <a:rPr lang="en-US" dirty="0">
                <a:solidFill>
                  <a:srgbClr val="000000"/>
                </a:solidFill>
                <a:latin typeface="Open Sans"/>
              </a:rPr>
              <a:t>There is no charge, unless you choose the exam route. </a:t>
            </a:r>
            <a:r>
              <a:rPr lang="en-US" i="1" dirty="0">
                <a:solidFill>
                  <a:srgbClr val="000000"/>
                </a:solidFill>
                <a:latin typeface="Open Sans"/>
              </a:rPr>
              <a:t>See exam page for details</a:t>
            </a:r>
          </a:p>
          <a:p>
            <a:endParaRPr lang="en-US" dirty="0">
              <a:solidFill>
                <a:srgbClr val="000000"/>
              </a:solidFill>
              <a:latin typeface="Open Sans"/>
            </a:endParaRPr>
          </a:p>
          <a:p>
            <a:r>
              <a:rPr lang="en-US" dirty="0">
                <a:solidFill>
                  <a:srgbClr val="000000"/>
                </a:solidFill>
                <a:latin typeface="Open Sans"/>
              </a:rPr>
              <a:t>Simply let us know, and the relevant competencies will be uploaded to your learning account.</a:t>
            </a:r>
          </a:p>
          <a:p>
            <a:endParaRPr lang="en-US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F3DB1693-68A5-46D9-B5FF-5A4597A7DC32}"/>
              </a:ext>
            </a:extLst>
          </p:cNvPr>
          <p:cNvSpPr txBox="1">
            <a:spLocks/>
          </p:cNvSpPr>
          <p:nvPr/>
        </p:nvSpPr>
        <p:spPr>
          <a:xfrm>
            <a:off x="6464342" y="33824"/>
            <a:ext cx="5649506" cy="661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400" b="1" dirty="0">
                <a:solidFill>
                  <a:srgbClr val="002060"/>
                </a:solidFill>
                <a:latin typeface="Patua One"/>
              </a:rPr>
              <a:t>Want to progress through the grades?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D2C81144-0852-44B4-BF35-54DE00EF97F1}"/>
              </a:ext>
            </a:extLst>
          </p:cNvPr>
          <p:cNvSpPr txBox="1">
            <a:spLocks/>
          </p:cNvSpPr>
          <p:nvPr/>
        </p:nvSpPr>
        <p:spPr>
          <a:xfrm>
            <a:off x="10198" y="16054"/>
            <a:ext cx="4531947" cy="85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Patua One"/>
              </a:rPr>
              <a:t>Continuing Professional Development (</a:t>
            </a:r>
            <a:r>
              <a:rPr lang="en-GB" sz="2400" b="1" dirty="0" err="1">
                <a:solidFill>
                  <a:schemeClr val="accent1">
                    <a:lumMod val="50000"/>
                  </a:schemeClr>
                </a:solidFill>
                <a:latin typeface="Patua One"/>
              </a:rPr>
              <a:t>CPD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Patua One"/>
              </a:rPr>
              <a:t>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AECFDDC-404E-4C62-871D-BD668BFCFA6B}"/>
              </a:ext>
            </a:extLst>
          </p:cNvPr>
          <p:cNvSpPr txBox="1"/>
          <p:nvPr/>
        </p:nvSpPr>
        <p:spPr>
          <a:xfrm>
            <a:off x="130531" y="1353802"/>
            <a:ext cx="4982062" cy="5030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700" dirty="0">
                <a:solidFill>
                  <a:srgbClr val="000000"/>
                </a:solidFill>
                <a:latin typeface="Open Sans"/>
              </a:rPr>
              <a:t>F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Open Sans"/>
              </a:rPr>
              <a:t>ollowing award of membership, you are expected to undertake a minimum of 8 hours </a:t>
            </a:r>
            <a:r>
              <a:rPr lang="en-US" sz="1700" b="0" i="0" dirty="0" err="1">
                <a:solidFill>
                  <a:srgbClr val="000000"/>
                </a:solidFill>
                <a:effectLst/>
                <a:latin typeface="Open Sans"/>
              </a:rPr>
              <a:t>CPD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Open Sans"/>
              </a:rPr>
              <a:t> a year to ensure you develop your knowledge and skills.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700" dirty="0" err="1">
                <a:effectLst/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CPD</a:t>
            </a:r>
            <a:r>
              <a:rPr lang="en-GB" sz="1700" dirty="0">
                <a:effectLst/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should relate to an area of the ICIPS competency framework. It could include</a:t>
            </a:r>
            <a:r>
              <a:rPr lang="en-GB" sz="1700" b="1" dirty="0">
                <a:effectLst/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1700" dirty="0">
              <a:effectLst/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700" dirty="0">
                <a:effectLst/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Self study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700" dirty="0">
                <a:effectLst/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Applying new practices at work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700" dirty="0">
                <a:effectLst/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Attending webinars or training sessions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700" dirty="0">
                <a:effectLst/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Problem solving situations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700" dirty="0">
                <a:effectLst/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Activities at team meetings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  <a:latin typeface="Open Sans"/>
              </a:rPr>
              <a:t>You need to state what the activity  is and what you learned from it.</a:t>
            </a:r>
          </a:p>
          <a:p>
            <a:pPr algn="l"/>
            <a:endParaRPr lang="en-US" sz="1700" dirty="0">
              <a:solidFill>
                <a:srgbClr val="000000"/>
              </a:solidFill>
              <a:latin typeface="Open Sans"/>
            </a:endParaRPr>
          </a:p>
          <a:p>
            <a:pPr algn="l"/>
            <a:r>
              <a:rPr lang="en-US" sz="1700" b="0" i="0" dirty="0">
                <a:solidFill>
                  <a:srgbClr val="000000"/>
                </a:solidFill>
                <a:effectLst/>
                <a:latin typeface="Open Sans"/>
              </a:rPr>
              <a:t>You can log </a:t>
            </a:r>
            <a:r>
              <a:rPr lang="en-US" sz="1700" b="0" i="0" dirty="0" err="1">
                <a:solidFill>
                  <a:srgbClr val="000000"/>
                </a:solidFill>
                <a:effectLst/>
                <a:latin typeface="Open Sans"/>
              </a:rPr>
              <a:t>CPD</a:t>
            </a:r>
            <a:r>
              <a:rPr lang="en-US" sz="1700" dirty="0">
                <a:solidFill>
                  <a:srgbClr val="000000"/>
                </a:solidFill>
                <a:latin typeface="Open Sans"/>
              </a:rPr>
              <a:t> in you learning account,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GB" sz="1700" b="0" i="0" dirty="0">
                <a:solidFill>
                  <a:srgbClr val="000000"/>
                </a:solidFill>
                <a:effectLst/>
                <a:latin typeface="Open Sans"/>
              </a:rPr>
              <a:t>linking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Open Sans"/>
              </a:rPr>
              <a:t> it to a specific competency. This can be used as evidence if you wish to progress up the grades.</a:t>
            </a:r>
            <a:endParaRPr lang="en-US" sz="1700" dirty="0">
              <a:solidFill>
                <a:srgbClr val="000000"/>
              </a:solidFill>
              <a:latin typeface="Open Sans"/>
            </a:endParaRPr>
          </a:p>
          <a:p>
            <a:pPr algn="l"/>
            <a:endParaRPr lang="en-US" sz="17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61" name="Picture 2" descr="Icon">
            <a:extLst>
              <a:ext uri="{FF2B5EF4-FFF2-40B4-BE49-F238E27FC236}">
                <a16:creationId xmlns:a16="http://schemas.microsoft.com/office/drawing/2014/main" id="{4FDF23C2-089A-4DE9-986B-6E76ED110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777" y="5060262"/>
            <a:ext cx="1171575" cy="77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>
            <a:extLst>
              <a:ext uri="{FF2B5EF4-FFF2-40B4-BE49-F238E27FC236}">
                <a16:creationId xmlns:a16="http://schemas.microsoft.com/office/drawing/2014/main" id="{26A55D8F-FD0D-4D3F-BAE2-1BB3AF5EC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6" y="5060262"/>
            <a:ext cx="117157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>
            <a:extLst>
              <a:ext uri="{FF2B5EF4-FFF2-40B4-BE49-F238E27FC236}">
                <a16:creationId xmlns:a16="http://schemas.microsoft.com/office/drawing/2014/main" id="{5A17FC61-2297-4028-BD5D-8D75BD21F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760" y="5062605"/>
            <a:ext cx="1227240" cy="75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3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1279</Words>
  <Application>Microsoft Office PowerPoint</Application>
  <PresentationFormat>Widescreen</PresentationFormat>
  <Paragraphs>130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Museo 300 Regular</vt:lpstr>
      <vt:lpstr>Open Sans</vt:lpstr>
      <vt:lpstr>Patua One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simpson</dc:creator>
  <cp:lastModifiedBy>debbie simpson</cp:lastModifiedBy>
  <cp:revision>28</cp:revision>
  <dcterms:created xsi:type="dcterms:W3CDTF">2021-01-20T14:41:56Z</dcterms:created>
  <dcterms:modified xsi:type="dcterms:W3CDTF">2021-02-13T15:23:11Z</dcterms:modified>
</cp:coreProperties>
</file>